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notesSlides/notesSlide1.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6" r:id="rId2"/>
    <p:sldId id="278" r:id="rId3"/>
    <p:sldId id="280" r:id="rId4"/>
    <p:sldId id="281" r:id="rId5"/>
    <p:sldId id="282" r:id="rId6"/>
    <p:sldId id="287" r:id="rId7"/>
    <p:sldId id="258" r:id="rId8"/>
    <p:sldId id="260" r:id="rId9"/>
    <p:sldId id="288" r:id="rId10"/>
    <p:sldId id="269" r:id="rId11"/>
    <p:sldId id="289" r:id="rId12"/>
    <p:sldId id="273" r:id="rId13"/>
    <p:sldId id="274" r:id="rId14"/>
    <p:sldId id="275" r:id="rId15"/>
    <p:sldId id="276" r:id="rId16"/>
    <p:sldId id="293" r:id="rId17"/>
    <p:sldId id="294" r:id="rId18"/>
    <p:sldId id="295" r:id="rId19"/>
    <p:sldId id="299" r:id="rId20"/>
    <p:sldId id="301" r:id="rId21"/>
    <p:sldId id="296" r:id="rId22"/>
    <p:sldId id="297" r:id="rId23"/>
    <p:sldId id="298" r:id="rId24"/>
    <p:sldId id="302" r:id="rId25"/>
    <p:sldId id="303" r:id="rId26"/>
    <p:sldId id="304" r:id="rId27"/>
    <p:sldId id="305" r:id="rId28"/>
    <p:sldId id="306" r:id="rId29"/>
  </p:sldIdLst>
  <p:sldSz cx="9144000" cy="6858000" type="screen4x3"/>
  <p:notesSz cx="6819900" cy="99314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riel Larroude" userId="12c4d29f0051fd61" providerId="LiveId" clId="{868F8178-85C0-4C9F-84FB-95504D18F340}"/>
    <pc:docChg chg="modSld">
      <pc:chgData name="Ariel Larroude" userId="12c4d29f0051fd61" providerId="LiveId" clId="{868F8178-85C0-4C9F-84FB-95504D18F340}" dt="2023-11-28T20:03:31.220" v="14" actId="20577"/>
      <pc:docMkLst>
        <pc:docMk/>
      </pc:docMkLst>
      <pc:sldChg chg="modSp mod">
        <pc:chgData name="Ariel Larroude" userId="12c4d29f0051fd61" providerId="LiveId" clId="{868F8178-85C0-4C9F-84FB-95504D18F340}" dt="2023-11-28T20:00:20.687" v="12" actId="255"/>
        <pc:sldMkLst>
          <pc:docMk/>
          <pc:sldMk cId="1047627650" sldId="256"/>
        </pc:sldMkLst>
        <pc:spChg chg="mod">
          <ac:chgData name="Ariel Larroude" userId="12c4d29f0051fd61" providerId="LiveId" clId="{868F8178-85C0-4C9F-84FB-95504D18F340}" dt="2023-11-28T20:00:20.687" v="12" actId="255"/>
          <ac:spMkLst>
            <pc:docMk/>
            <pc:sldMk cId="1047627650" sldId="256"/>
            <ac:spMk id="2" creationId="{00000000-0000-0000-0000-000000000000}"/>
          </ac:spMkLst>
        </pc:spChg>
      </pc:sldChg>
      <pc:sldChg chg="modSp mod">
        <pc:chgData name="Ariel Larroude" userId="12c4d29f0051fd61" providerId="LiveId" clId="{868F8178-85C0-4C9F-84FB-95504D18F340}" dt="2023-11-28T20:03:31.220" v="14" actId="20577"/>
        <pc:sldMkLst>
          <pc:docMk/>
          <pc:sldMk cId="2336513882" sldId="278"/>
        </pc:sldMkLst>
        <pc:spChg chg="mod">
          <ac:chgData name="Ariel Larroude" userId="12c4d29f0051fd61" providerId="LiveId" clId="{868F8178-85C0-4C9F-84FB-95504D18F340}" dt="2023-11-28T20:00:45.762" v="13" actId="207"/>
          <ac:spMkLst>
            <pc:docMk/>
            <pc:sldMk cId="2336513882" sldId="278"/>
            <ac:spMk id="2" creationId="{EF5CB5BA-2244-2927-7E1F-0AE5AE5FE55F}"/>
          </ac:spMkLst>
        </pc:spChg>
        <pc:spChg chg="mod">
          <ac:chgData name="Ariel Larroude" userId="12c4d29f0051fd61" providerId="LiveId" clId="{868F8178-85C0-4C9F-84FB-95504D18F340}" dt="2023-11-28T20:03:31.220" v="14" actId="20577"/>
          <ac:spMkLst>
            <pc:docMk/>
            <pc:sldMk cId="2336513882" sldId="278"/>
            <ac:spMk id="3" creationId="{22F8B0C8-88F5-AFBC-8018-A18C34F9652B}"/>
          </ac:spMkLst>
        </pc:spChg>
      </pc:sldChg>
    </pc:docChg>
  </pc:docChgLst>
</pc:chgInfo>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6699639107611554E-2"/>
          <c:y val="6.5585875984251973E-2"/>
          <c:w val="0.74745127952755908"/>
          <c:h val="0.8253464566929134"/>
        </c:manualLayout>
      </c:layout>
      <c:barChart>
        <c:barDir val="col"/>
        <c:grouping val="clustered"/>
        <c:varyColors val="0"/>
        <c:ser>
          <c:idx val="0"/>
          <c:order val="0"/>
          <c:tx>
            <c:strRef>
              <c:f>Hoja1!$B$1</c:f>
              <c:strCache>
                <c:ptCount val="1"/>
                <c:pt idx="0">
                  <c:v>2020</c:v>
                </c:pt>
              </c:strCache>
            </c:strRef>
          </c:tx>
          <c:invertIfNegative val="0"/>
          <c:cat>
            <c:strRef>
              <c:f>Hoja1!$A$2:$A$3</c:f>
              <c:strCache>
                <c:ptCount val="2"/>
                <c:pt idx="0">
                  <c:v>Argentina</c:v>
                </c:pt>
                <c:pt idx="1">
                  <c:v>Rosario</c:v>
                </c:pt>
              </c:strCache>
            </c:strRef>
          </c:cat>
          <c:val>
            <c:numRef>
              <c:f>Hoja1!$B$2:$B$3</c:f>
              <c:numCache>
                <c:formatCode>General</c:formatCode>
                <c:ptCount val="2"/>
                <c:pt idx="0">
                  <c:v>5.3</c:v>
                </c:pt>
                <c:pt idx="1">
                  <c:v>16.399999999999999</c:v>
                </c:pt>
              </c:numCache>
            </c:numRef>
          </c:val>
          <c:extLst>
            <c:ext xmlns:c16="http://schemas.microsoft.com/office/drawing/2014/chart" uri="{C3380CC4-5D6E-409C-BE32-E72D297353CC}">
              <c16:uniqueId val="{00000000-4A02-4BB9-834B-65EB9CFDBBB5}"/>
            </c:ext>
          </c:extLst>
        </c:ser>
        <c:ser>
          <c:idx val="1"/>
          <c:order val="1"/>
          <c:tx>
            <c:strRef>
              <c:f>Hoja1!$C$1</c:f>
              <c:strCache>
                <c:ptCount val="1"/>
                <c:pt idx="0">
                  <c:v>2021</c:v>
                </c:pt>
              </c:strCache>
            </c:strRef>
          </c:tx>
          <c:invertIfNegative val="0"/>
          <c:cat>
            <c:strRef>
              <c:f>Hoja1!$A$2:$A$3</c:f>
              <c:strCache>
                <c:ptCount val="2"/>
                <c:pt idx="0">
                  <c:v>Argentina</c:v>
                </c:pt>
                <c:pt idx="1">
                  <c:v>Rosario</c:v>
                </c:pt>
              </c:strCache>
            </c:strRef>
          </c:cat>
          <c:val>
            <c:numRef>
              <c:f>Hoja1!$C$2:$C$3</c:f>
              <c:numCache>
                <c:formatCode>General</c:formatCode>
                <c:ptCount val="2"/>
                <c:pt idx="0">
                  <c:v>4.5999999999999996</c:v>
                </c:pt>
                <c:pt idx="1">
                  <c:v>18.5</c:v>
                </c:pt>
              </c:numCache>
            </c:numRef>
          </c:val>
          <c:extLst>
            <c:ext xmlns:c16="http://schemas.microsoft.com/office/drawing/2014/chart" uri="{C3380CC4-5D6E-409C-BE32-E72D297353CC}">
              <c16:uniqueId val="{00000001-4A02-4BB9-834B-65EB9CFDBBB5}"/>
            </c:ext>
          </c:extLst>
        </c:ser>
        <c:ser>
          <c:idx val="2"/>
          <c:order val="2"/>
          <c:tx>
            <c:strRef>
              <c:f>Hoja1!$D$1</c:f>
              <c:strCache>
                <c:ptCount val="1"/>
                <c:pt idx="0">
                  <c:v>2022</c:v>
                </c:pt>
              </c:strCache>
            </c:strRef>
          </c:tx>
          <c:invertIfNegative val="0"/>
          <c:cat>
            <c:strRef>
              <c:f>Hoja1!$A$2:$A$3</c:f>
              <c:strCache>
                <c:ptCount val="2"/>
                <c:pt idx="0">
                  <c:v>Argentina</c:v>
                </c:pt>
                <c:pt idx="1">
                  <c:v>Rosario</c:v>
                </c:pt>
              </c:strCache>
            </c:strRef>
          </c:cat>
          <c:val>
            <c:numRef>
              <c:f>Hoja1!$D$2:$D$3</c:f>
              <c:numCache>
                <c:formatCode>General</c:formatCode>
                <c:ptCount val="2"/>
                <c:pt idx="0">
                  <c:v>4.3</c:v>
                </c:pt>
                <c:pt idx="1">
                  <c:v>22</c:v>
                </c:pt>
              </c:numCache>
            </c:numRef>
          </c:val>
          <c:extLst>
            <c:ext xmlns:c16="http://schemas.microsoft.com/office/drawing/2014/chart" uri="{C3380CC4-5D6E-409C-BE32-E72D297353CC}">
              <c16:uniqueId val="{00000002-4A02-4BB9-834B-65EB9CFDBBB5}"/>
            </c:ext>
          </c:extLst>
        </c:ser>
        <c:dLbls>
          <c:showLegendKey val="0"/>
          <c:showVal val="0"/>
          <c:showCatName val="0"/>
          <c:showSerName val="0"/>
          <c:showPercent val="0"/>
          <c:showBubbleSize val="0"/>
        </c:dLbls>
        <c:gapWidth val="150"/>
        <c:axId val="72590464"/>
        <c:axId val="72592000"/>
      </c:barChart>
      <c:catAx>
        <c:axId val="72590464"/>
        <c:scaling>
          <c:orientation val="minMax"/>
        </c:scaling>
        <c:delete val="0"/>
        <c:axPos val="b"/>
        <c:numFmt formatCode="General" sourceLinked="0"/>
        <c:majorTickMark val="out"/>
        <c:minorTickMark val="none"/>
        <c:tickLblPos val="nextTo"/>
        <c:crossAx val="72592000"/>
        <c:crosses val="autoZero"/>
        <c:auto val="1"/>
        <c:lblAlgn val="ctr"/>
        <c:lblOffset val="100"/>
        <c:noMultiLvlLbl val="0"/>
      </c:catAx>
      <c:valAx>
        <c:axId val="72592000"/>
        <c:scaling>
          <c:orientation val="minMax"/>
        </c:scaling>
        <c:delete val="0"/>
        <c:axPos val="l"/>
        <c:majorGridlines/>
        <c:numFmt formatCode="General" sourceLinked="1"/>
        <c:majorTickMark val="out"/>
        <c:minorTickMark val="none"/>
        <c:tickLblPos val="nextTo"/>
        <c:crossAx val="72590464"/>
        <c:crosses val="autoZero"/>
        <c:crossBetween val="between"/>
      </c:valAx>
    </c:plotArea>
    <c:legend>
      <c:legendPos val="r"/>
      <c:overlay val="0"/>
    </c:legend>
    <c:plotVisOnly val="1"/>
    <c:dispBlanksAs val="gap"/>
    <c:showDLblsOverMax val="0"/>
  </c:chart>
  <c:txPr>
    <a:bodyPr/>
    <a:lstStyle/>
    <a:p>
      <a:pPr>
        <a:defRPr sz="1800"/>
      </a:pPr>
      <a:endParaRPr lang="es-AR"/>
    </a:p>
  </c:txPr>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27"/>
    </mc:Choice>
    <mc:Fallback>
      <c:style val="27"/>
    </mc:Fallback>
  </mc:AlternateContent>
  <c:chart>
    <c:autoTitleDeleted val="0"/>
    <c:plotArea>
      <c:layout/>
      <c:barChart>
        <c:barDir val="col"/>
        <c:grouping val="clustered"/>
        <c:varyColors val="0"/>
        <c:ser>
          <c:idx val="0"/>
          <c:order val="0"/>
          <c:tx>
            <c:strRef>
              <c:f>Hoja1!$B$1</c:f>
              <c:strCache>
                <c:ptCount val="1"/>
                <c:pt idx="0">
                  <c:v>2016</c:v>
                </c:pt>
              </c:strCache>
            </c:strRef>
          </c:tx>
          <c:invertIfNegative val="0"/>
          <c:cat>
            <c:strRef>
              <c:f>Hoja1!$A$2</c:f>
              <c:strCache>
                <c:ptCount val="1"/>
                <c:pt idx="0">
                  <c:v>CABA</c:v>
                </c:pt>
              </c:strCache>
            </c:strRef>
          </c:cat>
          <c:val>
            <c:numRef>
              <c:f>Hoja1!$B$2</c:f>
              <c:numCache>
                <c:formatCode>General</c:formatCode>
                <c:ptCount val="1"/>
                <c:pt idx="0">
                  <c:v>4.7</c:v>
                </c:pt>
              </c:numCache>
            </c:numRef>
          </c:val>
          <c:extLst>
            <c:ext xmlns:c16="http://schemas.microsoft.com/office/drawing/2014/chart" uri="{C3380CC4-5D6E-409C-BE32-E72D297353CC}">
              <c16:uniqueId val="{00000000-A9A5-41C1-A82A-4166D863863F}"/>
            </c:ext>
          </c:extLst>
        </c:ser>
        <c:ser>
          <c:idx val="1"/>
          <c:order val="1"/>
          <c:tx>
            <c:strRef>
              <c:f>Hoja1!$C$1</c:f>
              <c:strCache>
                <c:ptCount val="1"/>
                <c:pt idx="0">
                  <c:v>2017</c:v>
                </c:pt>
              </c:strCache>
            </c:strRef>
          </c:tx>
          <c:invertIfNegative val="0"/>
          <c:cat>
            <c:strRef>
              <c:f>Hoja1!$A$2</c:f>
              <c:strCache>
                <c:ptCount val="1"/>
                <c:pt idx="0">
                  <c:v>CABA</c:v>
                </c:pt>
              </c:strCache>
            </c:strRef>
          </c:cat>
          <c:val>
            <c:numRef>
              <c:f>Hoja1!$C$2</c:f>
              <c:numCache>
                <c:formatCode>General</c:formatCode>
                <c:ptCount val="1"/>
                <c:pt idx="0">
                  <c:v>4.5999999999999996</c:v>
                </c:pt>
              </c:numCache>
            </c:numRef>
          </c:val>
          <c:extLst>
            <c:ext xmlns:c16="http://schemas.microsoft.com/office/drawing/2014/chart" uri="{C3380CC4-5D6E-409C-BE32-E72D297353CC}">
              <c16:uniqueId val="{00000001-A9A5-41C1-A82A-4166D863863F}"/>
            </c:ext>
          </c:extLst>
        </c:ser>
        <c:ser>
          <c:idx val="2"/>
          <c:order val="2"/>
          <c:tx>
            <c:strRef>
              <c:f>Hoja1!$D$1</c:f>
              <c:strCache>
                <c:ptCount val="1"/>
                <c:pt idx="0">
                  <c:v>2018</c:v>
                </c:pt>
              </c:strCache>
            </c:strRef>
          </c:tx>
          <c:invertIfNegative val="0"/>
          <c:cat>
            <c:strRef>
              <c:f>Hoja1!$A$2</c:f>
              <c:strCache>
                <c:ptCount val="1"/>
                <c:pt idx="0">
                  <c:v>CABA</c:v>
                </c:pt>
              </c:strCache>
            </c:strRef>
          </c:cat>
          <c:val>
            <c:numRef>
              <c:f>Hoja1!$D$2</c:f>
              <c:numCache>
                <c:formatCode>General</c:formatCode>
                <c:ptCount val="1"/>
                <c:pt idx="0">
                  <c:v>4.4000000000000004</c:v>
                </c:pt>
              </c:numCache>
            </c:numRef>
          </c:val>
          <c:extLst>
            <c:ext xmlns:c16="http://schemas.microsoft.com/office/drawing/2014/chart" uri="{C3380CC4-5D6E-409C-BE32-E72D297353CC}">
              <c16:uniqueId val="{00000002-A9A5-41C1-A82A-4166D863863F}"/>
            </c:ext>
          </c:extLst>
        </c:ser>
        <c:ser>
          <c:idx val="3"/>
          <c:order val="3"/>
          <c:tx>
            <c:strRef>
              <c:f>Hoja1!$E$1</c:f>
              <c:strCache>
                <c:ptCount val="1"/>
                <c:pt idx="0">
                  <c:v>2019</c:v>
                </c:pt>
              </c:strCache>
            </c:strRef>
          </c:tx>
          <c:invertIfNegative val="0"/>
          <c:cat>
            <c:strRef>
              <c:f>Hoja1!$A$2</c:f>
              <c:strCache>
                <c:ptCount val="1"/>
                <c:pt idx="0">
                  <c:v>CABA</c:v>
                </c:pt>
              </c:strCache>
            </c:strRef>
          </c:cat>
          <c:val>
            <c:numRef>
              <c:f>Hoja1!$E$2</c:f>
              <c:numCache>
                <c:formatCode>General</c:formatCode>
                <c:ptCount val="1"/>
                <c:pt idx="0">
                  <c:v>3.2</c:v>
                </c:pt>
              </c:numCache>
            </c:numRef>
          </c:val>
          <c:extLst>
            <c:ext xmlns:c16="http://schemas.microsoft.com/office/drawing/2014/chart" uri="{C3380CC4-5D6E-409C-BE32-E72D297353CC}">
              <c16:uniqueId val="{00000003-A9A5-41C1-A82A-4166D863863F}"/>
            </c:ext>
          </c:extLst>
        </c:ser>
        <c:ser>
          <c:idx val="4"/>
          <c:order val="4"/>
          <c:tx>
            <c:strRef>
              <c:f>Hoja1!$F$1</c:f>
              <c:strCache>
                <c:ptCount val="1"/>
                <c:pt idx="0">
                  <c:v>2020</c:v>
                </c:pt>
              </c:strCache>
            </c:strRef>
          </c:tx>
          <c:spPr>
            <a:solidFill>
              <a:schemeClr val="tx2"/>
            </a:solidFill>
          </c:spPr>
          <c:invertIfNegative val="0"/>
          <c:dPt>
            <c:idx val="0"/>
            <c:invertIfNegative val="0"/>
            <c:bubble3D val="0"/>
            <c:spPr>
              <a:solidFill>
                <a:schemeClr val="tx2"/>
              </a:solidFill>
              <a:ln>
                <a:solidFill>
                  <a:schemeClr val="tx1"/>
                </a:solidFill>
              </a:ln>
            </c:spPr>
            <c:extLst>
              <c:ext xmlns:c16="http://schemas.microsoft.com/office/drawing/2014/chart" uri="{C3380CC4-5D6E-409C-BE32-E72D297353CC}">
                <c16:uniqueId val="{00000005-A9A5-41C1-A82A-4166D863863F}"/>
              </c:ext>
            </c:extLst>
          </c:dPt>
          <c:cat>
            <c:strRef>
              <c:f>Hoja1!$A$2</c:f>
              <c:strCache>
                <c:ptCount val="1"/>
                <c:pt idx="0">
                  <c:v>CABA</c:v>
                </c:pt>
              </c:strCache>
            </c:strRef>
          </c:cat>
          <c:val>
            <c:numRef>
              <c:f>Hoja1!$F$2</c:f>
              <c:numCache>
                <c:formatCode>General</c:formatCode>
                <c:ptCount val="1"/>
                <c:pt idx="0">
                  <c:v>4</c:v>
                </c:pt>
              </c:numCache>
            </c:numRef>
          </c:val>
          <c:extLst>
            <c:ext xmlns:c16="http://schemas.microsoft.com/office/drawing/2014/chart" uri="{C3380CC4-5D6E-409C-BE32-E72D297353CC}">
              <c16:uniqueId val="{00000006-A9A5-41C1-A82A-4166D863863F}"/>
            </c:ext>
          </c:extLst>
        </c:ser>
        <c:ser>
          <c:idx val="5"/>
          <c:order val="5"/>
          <c:tx>
            <c:strRef>
              <c:f>Hoja1!$G$1</c:f>
              <c:strCache>
                <c:ptCount val="1"/>
                <c:pt idx="0">
                  <c:v>2021</c:v>
                </c:pt>
              </c:strCache>
            </c:strRef>
          </c:tx>
          <c:invertIfNegative val="0"/>
          <c:cat>
            <c:strRef>
              <c:f>Hoja1!$A$2</c:f>
              <c:strCache>
                <c:ptCount val="1"/>
                <c:pt idx="0">
                  <c:v>CABA</c:v>
                </c:pt>
              </c:strCache>
            </c:strRef>
          </c:cat>
          <c:val>
            <c:numRef>
              <c:f>Hoja1!$G$2</c:f>
              <c:numCache>
                <c:formatCode>General</c:formatCode>
                <c:ptCount val="1"/>
                <c:pt idx="0">
                  <c:v>3.3</c:v>
                </c:pt>
              </c:numCache>
            </c:numRef>
          </c:val>
          <c:extLst>
            <c:ext xmlns:c16="http://schemas.microsoft.com/office/drawing/2014/chart" uri="{C3380CC4-5D6E-409C-BE32-E72D297353CC}">
              <c16:uniqueId val="{00000002-0EE2-4FE0-8404-AA51C6060615}"/>
            </c:ext>
          </c:extLst>
        </c:ser>
        <c:dLbls>
          <c:showLegendKey val="0"/>
          <c:showVal val="0"/>
          <c:showCatName val="0"/>
          <c:showSerName val="0"/>
          <c:showPercent val="0"/>
          <c:showBubbleSize val="0"/>
        </c:dLbls>
        <c:gapWidth val="150"/>
        <c:axId val="82406016"/>
        <c:axId val="82411904"/>
      </c:barChart>
      <c:catAx>
        <c:axId val="82406016"/>
        <c:scaling>
          <c:orientation val="minMax"/>
        </c:scaling>
        <c:delete val="0"/>
        <c:axPos val="b"/>
        <c:numFmt formatCode="General" sourceLinked="0"/>
        <c:majorTickMark val="out"/>
        <c:minorTickMark val="none"/>
        <c:tickLblPos val="nextTo"/>
        <c:crossAx val="82411904"/>
        <c:crosses val="autoZero"/>
        <c:auto val="1"/>
        <c:lblAlgn val="ctr"/>
        <c:lblOffset val="100"/>
        <c:noMultiLvlLbl val="0"/>
      </c:catAx>
      <c:valAx>
        <c:axId val="82411904"/>
        <c:scaling>
          <c:orientation val="minMax"/>
        </c:scaling>
        <c:delete val="0"/>
        <c:axPos val="l"/>
        <c:majorGridlines/>
        <c:numFmt formatCode="General" sourceLinked="1"/>
        <c:majorTickMark val="out"/>
        <c:minorTickMark val="none"/>
        <c:tickLblPos val="nextTo"/>
        <c:crossAx val="82406016"/>
        <c:crosses val="autoZero"/>
        <c:crossBetween val="between"/>
      </c:valAx>
    </c:plotArea>
    <c:legend>
      <c:legendPos val="r"/>
      <c:overlay val="0"/>
    </c:legend>
    <c:plotVisOnly val="1"/>
    <c:dispBlanksAs val="gap"/>
    <c:showDLblsOverMax val="0"/>
  </c:chart>
  <c:txPr>
    <a:bodyPr/>
    <a:lstStyle/>
    <a:p>
      <a:pPr>
        <a:defRPr sz="1800">
          <a:latin typeface="Agency FB" panose="020B0503020202020204" pitchFamily="34" charset="0"/>
        </a:defRPr>
      </a:pPr>
      <a:endParaRPr lang="es-AR"/>
    </a:p>
  </c:txPr>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Hoja1!$B$1</c:f>
              <c:strCache>
                <c:ptCount val="1"/>
                <c:pt idx="0">
                  <c:v>2018</c:v>
                </c:pt>
              </c:strCache>
            </c:strRef>
          </c:tx>
          <c:invertIfNegative val="0"/>
          <c:cat>
            <c:strRef>
              <c:f>Hoja1!$A$2:$A$3</c:f>
              <c:strCache>
                <c:ptCount val="2"/>
                <c:pt idx="0">
                  <c:v>CABA</c:v>
                </c:pt>
                <c:pt idx="1">
                  <c:v>Rosario</c:v>
                </c:pt>
              </c:strCache>
            </c:strRef>
          </c:cat>
          <c:val>
            <c:numRef>
              <c:f>Hoja1!$B$2:$B$3</c:f>
              <c:numCache>
                <c:formatCode>General</c:formatCode>
                <c:ptCount val="2"/>
                <c:pt idx="0">
                  <c:v>4.4000000000000004</c:v>
                </c:pt>
                <c:pt idx="1">
                  <c:v>16</c:v>
                </c:pt>
              </c:numCache>
            </c:numRef>
          </c:val>
          <c:extLst>
            <c:ext xmlns:c16="http://schemas.microsoft.com/office/drawing/2014/chart" uri="{C3380CC4-5D6E-409C-BE32-E72D297353CC}">
              <c16:uniqueId val="{00000000-00D1-4287-AD6D-428E74D11220}"/>
            </c:ext>
          </c:extLst>
        </c:ser>
        <c:ser>
          <c:idx val="1"/>
          <c:order val="1"/>
          <c:tx>
            <c:strRef>
              <c:f>Hoja1!$C$1</c:f>
              <c:strCache>
                <c:ptCount val="1"/>
                <c:pt idx="0">
                  <c:v>2019</c:v>
                </c:pt>
              </c:strCache>
            </c:strRef>
          </c:tx>
          <c:invertIfNegative val="0"/>
          <c:cat>
            <c:strRef>
              <c:f>Hoja1!$A$2:$A$3</c:f>
              <c:strCache>
                <c:ptCount val="2"/>
                <c:pt idx="0">
                  <c:v>CABA</c:v>
                </c:pt>
                <c:pt idx="1">
                  <c:v>Rosario</c:v>
                </c:pt>
              </c:strCache>
            </c:strRef>
          </c:cat>
          <c:val>
            <c:numRef>
              <c:f>Hoja1!$C$2:$C$3</c:f>
              <c:numCache>
                <c:formatCode>General</c:formatCode>
                <c:ptCount val="2"/>
                <c:pt idx="0">
                  <c:v>3.2</c:v>
                </c:pt>
                <c:pt idx="1">
                  <c:v>13.1</c:v>
                </c:pt>
              </c:numCache>
            </c:numRef>
          </c:val>
          <c:extLst>
            <c:ext xmlns:c16="http://schemas.microsoft.com/office/drawing/2014/chart" uri="{C3380CC4-5D6E-409C-BE32-E72D297353CC}">
              <c16:uniqueId val="{00000001-00D1-4287-AD6D-428E74D11220}"/>
            </c:ext>
          </c:extLst>
        </c:ser>
        <c:ser>
          <c:idx val="2"/>
          <c:order val="2"/>
          <c:tx>
            <c:strRef>
              <c:f>Hoja1!$D$1</c:f>
              <c:strCache>
                <c:ptCount val="1"/>
                <c:pt idx="0">
                  <c:v>2020</c:v>
                </c:pt>
              </c:strCache>
            </c:strRef>
          </c:tx>
          <c:spPr>
            <a:solidFill>
              <a:schemeClr val="tx2"/>
            </a:solidFill>
          </c:spPr>
          <c:invertIfNegative val="0"/>
          <c:cat>
            <c:strRef>
              <c:f>Hoja1!$A$2:$A$3</c:f>
              <c:strCache>
                <c:ptCount val="2"/>
                <c:pt idx="0">
                  <c:v>CABA</c:v>
                </c:pt>
                <c:pt idx="1">
                  <c:v>Rosario</c:v>
                </c:pt>
              </c:strCache>
            </c:strRef>
          </c:cat>
          <c:val>
            <c:numRef>
              <c:f>Hoja1!$D$2:$D$3</c:f>
              <c:numCache>
                <c:formatCode>General</c:formatCode>
                <c:ptCount val="2"/>
                <c:pt idx="0">
                  <c:v>4</c:v>
                </c:pt>
                <c:pt idx="1">
                  <c:v>16.399999999999999</c:v>
                </c:pt>
              </c:numCache>
            </c:numRef>
          </c:val>
          <c:extLst>
            <c:ext xmlns:c16="http://schemas.microsoft.com/office/drawing/2014/chart" uri="{C3380CC4-5D6E-409C-BE32-E72D297353CC}">
              <c16:uniqueId val="{00000002-00D1-4287-AD6D-428E74D11220}"/>
            </c:ext>
          </c:extLst>
        </c:ser>
        <c:ser>
          <c:idx val="3"/>
          <c:order val="3"/>
          <c:tx>
            <c:strRef>
              <c:f>Hoja1!$E$1</c:f>
              <c:strCache>
                <c:ptCount val="1"/>
                <c:pt idx="0">
                  <c:v>2021</c:v>
                </c:pt>
              </c:strCache>
            </c:strRef>
          </c:tx>
          <c:invertIfNegative val="0"/>
          <c:dPt>
            <c:idx val="1"/>
            <c:invertIfNegative val="0"/>
            <c:bubble3D val="0"/>
            <c:spPr>
              <a:ln>
                <a:solidFill>
                  <a:schemeClr val="tx1"/>
                </a:solidFill>
              </a:ln>
            </c:spPr>
            <c:extLst>
              <c:ext xmlns:c16="http://schemas.microsoft.com/office/drawing/2014/chart" uri="{C3380CC4-5D6E-409C-BE32-E72D297353CC}">
                <c16:uniqueId val="{00000001-48B3-4A61-97E1-2D461611545F}"/>
              </c:ext>
            </c:extLst>
          </c:dPt>
          <c:cat>
            <c:strRef>
              <c:f>Hoja1!$A$2:$A$3</c:f>
              <c:strCache>
                <c:ptCount val="2"/>
                <c:pt idx="0">
                  <c:v>CABA</c:v>
                </c:pt>
                <c:pt idx="1">
                  <c:v>Rosario</c:v>
                </c:pt>
              </c:strCache>
            </c:strRef>
          </c:cat>
          <c:val>
            <c:numRef>
              <c:f>Hoja1!$E$2:$E$3</c:f>
              <c:numCache>
                <c:formatCode>General</c:formatCode>
                <c:ptCount val="2"/>
                <c:pt idx="0">
                  <c:v>3.3</c:v>
                </c:pt>
                <c:pt idx="1">
                  <c:v>18.5</c:v>
                </c:pt>
              </c:numCache>
            </c:numRef>
          </c:val>
          <c:extLst>
            <c:ext xmlns:c16="http://schemas.microsoft.com/office/drawing/2014/chart" uri="{C3380CC4-5D6E-409C-BE32-E72D297353CC}">
              <c16:uniqueId val="{00000002-48B3-4A61-97E1-2D461611545F}"/>
            </c:ext>
          </c:extLst>
        </c:ser>
        <c:dLbls>
          <c:showLegendKey val="0"/>
          <c:showVal val="0"/>
          <c:showCatName val="0"/>
          <c:showSerName val="0"/>
          <c:showPercent val="0"/>
          <c:showBubbleSize val="0"/>
        </c:dLbls>
        <c:gapWidth val="150"/>
        <c:axId val="72958720"/>
        <c:axId val="72960256"/>
      </c:barChart>
      <c:catAx>
        <c:axId val="72958720"/>
        <c:scaling>
          <c:orientation val="minMax"/>
        </c:scaling>
        <c:delete val="0"/>
        <c:axPos val="b"/>
        <c:numFmt formatCode="General" sourceLinked="1"/>
        <c:majorTickMark val="out"/>
        <c:minorTickMark val="none"/>
        <c:tickLblPos val="nextTo"/>
        <c:crossAx val="72960256"/>
        <c:crosses val="autoZero"/>
        <c:auto val="1"/>
        <c:lblAlgn val="ctr"/>
        <c:lblOffset val="100"/>
        <c:noMultiLvlLbl val="0"/>
      </c:catAx>
      <c:valAx>
        <c:axId val="72960256"/>
        <c:scaling>
          <c:orientation val="minMax"/>
        </c:scaling>
        <c:delete val="0"/>
        <c:axPos val="l"/>
        <c:majorGridlines/>
        <c:numFmt formatCode="General" sourceLinked="1"/>
        <c:majorTickMark val="out"/>
        <c:minorTickMark val="none"/>
        <c:tickLblPos val="nextTo"/>
        <c:crossAx val="72958720"/>
        <c:crosses val="autoZero"/>
        <c:crossBetween val="between"/>
      </c:valAx>
    </c:plotArea>
    <c:legend>
      <c:legendPos val="r"/>
      <c:overlay val="0"/>
    </c:legend>
    <c:plotVisOnly val="1"/>
    <c:dispBlanksAs val="zero"/>
    <c:showDLblsOverMax val="0"/>
  </c:chart>
  <c:txPr>
    <a:bodyPr/>
    <a:lstStyle/>
    <a:p>
      <a:pPr>
        <a:defRPr sz="1800"/>
      </a:pPr>
      <a:endParaRPr lang="es-AR"/>
    </a:p>
  </c:txPr>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manualLayout>
          <c:layoutTarget val="inner"/>
          <c:xMode val="edge"/>
          <c:yMode val="edge"/>
          <c:x val="0.10076844869711021"/>
          <c:y val="0.10007181456257058"/>
          <c:w val="0.86578936623376135"/>
          <c:h val="0.8069169372867443"/>
        </c:manualLayout>
      </c:layout>
      <c:barChart>
        <c:barDir val="col"/>
        <c:grouping val="clustered"/>
        <c:varyColors val="0"/>
        <c:ser>
          <c:idx val="0"/>
          <c:order val="0"/>
          <c:tx>
            <c:strRef>
              <c:f>Hoja1!$B$1</c:f>
              <c:strCache>
                <c:ptCount val="1"/>
                <c:pt idx="0">
                  <c:v>2019</c:v>
                </c:pt>
              </c:strCache>
            </c:strRef>
          </c:tx>
          <c:invertIfNegative val="0"/>
          <c:cat>
            <c:strRef>
              <c:f>Hoja1!$A$2:$A$4</c:f>
              <c:strCache>
                <c:ptCount val="3"/>
                <c:pt idx="0">
                  <c:v>Santa Fe</c:v>
                </c:pt>
                <c:pt idx="1">
                  <c:v>Córdoba</c:v>
                </c:pt>
                <c:pt idx="2">
                  <c:v>CABA</c:v>
                </c:pt>
              </c:strCache>
            </c:strRef>
          </c:cat>
          <c:val>
            <c:numRef>
              <c:f>Hoja1!$B$2:$B$4</c:f>
              <c:numCache>
                <c:formatCode>General</c:formatCode>
                <c:ptCount val="3"/>
                <c:pt idx="0">
                  <c:v>9.6999999999999993</c:v>
                </c:pt>
                <c:pt idx="1">
                  <c:v>4.5</c:v>
                </c:pt>
                <c:pt idx="2">
                  <c:v>3.2</c:v>
                </c:pt>
              </c:numCache>
            </c:numRef>
          </c:val>
          <c:extLst>
            <c:ext xmlns:c16="http://schemas.microsoft.com/office/drawing/2014/chart" uri="{C3380CC4-5D6E-409C-BE32-E72D297353CC}">
              <c16:uniqueId val="{00000000-F360-447C-BFD5-232665BF5FEC}"/>
            </c:ext>
          </c:extLst>
        </c:ser>
        <c:ser>
          <c:idx val="1"/>
          <c:order val="1"/>
          <c:tx>
            <c:strRef>
              <c:f>Hoja1!$C$1</c:f>
              <c:strCache>
                <c:ptCount val="1"/>
                <c:pt idx="0">
                  <c:v>2020</c:v>
                </c:pt>
              </c:strCache>
            </c:strRef>
          </c:tx>
          <c:invertIfNegative val="0"/>
          <c:cat>
            <c:strRef>
              <c:f>Hoja1!$A$2:$A$4</c:f>
              <c:strCache>
                <c:ptCount val="3"/>
                <c:pt idx="0">
                  <c:v>Santa Fe</c:v>
                </c:pt>
                <c:pt idx="1">
                  <c:v>Córdoba</c:v>
                </c:pt>
                <c:pt idx="2">
                  <c:v>CABA</c:v>
                </c:pt>
              </c:strCache>
            </c:strRef>
          </c:cat>
          <c:val>
            <c:numRef>
              <c:f>Hoja1!$C$2:$C$4</c:f>
              <c:numCache>
                <c:formatCode>General</c:formatCode>
                <c:ptCount val="3"/>
                <c:pt idx="0">
                  <c:v>10.5</c:v>
                </c:pt>
                <c:pt idx="1">
                  <c:v>4.3</c:v>
                </c:pt>
                <c:pt idx="2">
                  <c:v>4</c:v>
                </c:pt>
              </c:numCache>
            </c:numRef>
          </c:val>
          <c:extLst>
            <c:ext xmlns:c16="http://schemas.microsoft.com/office/drawing/2014/chart" uri="{C3380CC4-5D6E-409C-BE32-E72D297353CC}">
              <c16:uniqueId val="{00000001-F360-447C-BFD5-232665BF5FEC}"/>
            </c:ext>
          </c:extLst>
        </c:ser>
        <c:ser>
          <c:idx val="2"/>
          <c:order val="2"/>
          <c:tx>
            <c:strRef>
              <c:f>Hoja1!$D$1</c:f>
              <c:strCache>
                <c:ptCount val="1"/>
                <c:pt idx="0">
                  <c:v>2021</c:v>
                </c:pt>
              </c:strCache>
            </c:strRef>
          </c:tx>
          <c:spPr>
            <a:solidFill>
              <a:schemeClr val="tx2"/>
            </a:solidFill>
            <a:ln>
              <a:solidFill>
                <a:schemeClr val="tx1"/>
              </a:solidFill>
            </a:ln>
          </c:spPr>
          <c:invertIfNegative val="0"/>
          <c:dPt>
            <c:idx val="0"/>
            <c:invertIfNegative val="0"/>
            <c:bubble3D val="0"/>
            <c:extLst>
              <c:ext xmlns:c16="http://schemas.microsoft.com/office/drawing/2014/chart" uri="{C3380CC4-5D6E-409C-BE32-E72D297353CC}">
                <c16:uniqueId val="{00000002-F360-447C-BFD5-232665BF5FEC}"/>
              </c:ext>
            </c:extLst>
          </c:dPt>
          <c:dPt>
            <c:idx val="1"/>
            <c:invertIfNegative val="0"/>
            <c:bubble3D val="0"/>
            <c:extLst>
              <c:ext xmlns:c16="http://schemas.microsoft.com/office/drawing/2014/chart" uri="{C3380CC4-5D6E-409C-BE32-E72D297353CC}">
                <c16:uniqueId val="{00000003-F360-447C-BFD5-232665BF5FEC}"/>
              </c:ext>
            </c:extLst>
          </c:dPt>
          <c:dPt>
            <c:idx val="2"/>
            <c:invertIfNegative val="0"/>
            <c:bubble3D val="0"/>
            <c:extLst>
              <c:ext xmlns:c16="http://schemas.microsoft.com/office/drawing/2014/chart" uri="{C3380CC4-5D6E-409C-BE32-E72D297353CC}">
                <c16:uniqueId val="{00000004-F360-447C-BFD5-232665BF5FEC}"/>
              </c:ext>
            </c:extLst>
          </c:dPt>
          <c:cat>
            <c:strRef>
              <c:f>Hoja1!$A$2:$A$4</c:f>
              <c:strCache>
                <c:ptCount val="3"/>
                <c:pt idx="0">
                  <c:v>Santa Fe</c:v>
                </c:pt>
                <c:pt idx="1">
                  <c:v>Córdoba</c:v>
                </c:pt>
                <c:pt idx="2">
                  <c:v>CABA</c:v>
                </c:pt>
              </c:strCache>
            </c:strRef>
          </c:cat>
          <c:val>
            <c:numRef>
              <c:f>Hoja1!$D$2:$D$4</c:f>
              <c:numCache>
                <c:formatCode>General</c:formatCode>
                <c:ptCount val="3"/>
                <c:pt idx="0">
                  <c:v>10.1</c:v>
                </c:pt>
                <c:pt idx="1">
                  <c:v>3.4</c:v>
                </c:pt>
                <c:pt idx="2">
                  <c:v>3.3</c:v>
                </c:pt>
              </c:numCache>
            </c:numRef>
          </c:val>
          <c:extLst>
            <c:ext xmlns:c16="http://schemas.microsoft.com/office/drawing/2014/chart" uri="{C3380CC4-5D6E-409C-BE32-E72D297353CC}">
              <c16:uniqueId val="{00000005-F360-447C-BFD5-232665BF5FEC}"/>
            </c:ext>
          </c:extLst>
        </c:ser>
        <c:dLbls>
          <c:showLegendKey val="0"/>
          <c:showVal val="0"/>
          <c:showCatName val="0"/>
          <c:showSerName val="0"/>
          <c:showPercent val="0"/>
          <c:showBubbleSize val="0"/>
        </c:dLbls>
        <c:gapWidth val="150"/>
        <c:axId val="84368768"/>
        <c:axId val="84378752"/>
      </c:barChart>
      <c:catAx>
        <c:axId val="84368768"/>
        <c:scaling>
          <c:orientation val="minMax"/>
        </c:scaling>
        <c:delete val="0"/>
        <c:axPos val="b"/>
        <c:numFmt formatCode="General" sourceLinked="0"/>
        <c:majorTickMark val="out"/>
        <c:minorTickMark val="none"/>
        <c:tickLblPos val="nextTo"/>
        <c:crossAx val="84378752"/>
        <c:crosses val="autoZero"/>
        <c:auto val="1"/>
        <c:lblAlgn val="ctr"/>
        <c:lblOffset val="100"/>
        <c:noMultiLvlLbl val="0"/>
      </c:catAx>
      <c:valAx>
        <c:axId val="84378752"/>
        <c:scaling>
          <c:orientation val="minMax"/>
        </c:scaling>
        <c:delete val="0"/>
        <c:axPos val="l"/>
        <c:majorGridlines/>
        <c:numFmt formatCode="General" sourceLinked="1"/>
        <c:majorTickMark val="out"/>
        <c:minorTickMark val="none"/>
        <c:tickLblPos val="nextTo"/>
        <c:crossAx val="84368768"/>
        <c:crosses val="autoZero"/>
        <c:crossBetween val="between"/>
      </c:valAx>
    </c:plotArea>
    <c:legend>
      <c:legendPos val="r"/>
      <c:overlay val="0"/>
    </c:legend>
    <c:plotVisOnly val="1"/>
    <c:dispBlanksAs val="gap"/>
    <c:showDLblsOverMax val="0"/>
  </c:chart>
  <c:txPr>
    <a:bodyPr/>
    <a:lstStyle/>
    <a:p>
      <a:pPr>
        <a:defRPr sz="1800"/>
      </a:pPr>
      <a:endParaRPr lang="es-AR"/>
    </a:p>
  </c:txPr>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manualLayout>
          <c:layoutTarget val="inner"/>
          <c:xMode val="edge"/>
          <c:yMode val="edge"/>
          <c:x val="6.4442086912461435E-2"/>
          <c:y val="3.1654410897350972E-2"/>
          <c:w val="0.80503217711012376"/>
          <c:h val="0.80448652803008169"/>
        </c:manualLayout>
      </c:layout>
      <c:barChart>
        <c:barDir val="col"/>
        <c:grouping val="clustered"/>
        <c:varyColors val="0"/>
        <c:ser>
          <c:idx val="0"/>
          <c:order val="0"/>
          <c:tx>
            <c:strRef>
              <c:f>Hoja1!$B$1</c:f>
              <c:strCache>
                <c:ptCount val="1"/>
                <c:pt idx="0">
                  <c:v>2018</c:v>
                </c:pt>
              </c:strCache>
            </c:strRef>
          </c:tx>
          <c:spPr>
            <a:ln>
              <a:solidFill>
                <a:schemeClr val="accent1"/>
              </a:solidFill>
            </a:ln>
          </c:spPr>
          <c:invertIfNegative val="0"/>
          <c:cat>
            <c:strRef>
              <c:f>Hoja1!$A$2:$A$7</c:f>
              <c:strCache>
                <c:ptCount val="6"/>
                <c:pt idx="0">
                  <c:v>Comuna 1-CABA</c:v>
                </c:pt>
                <c:pt idx="1">
                  <c:v>Comuna 4-CABA</c:v>
                </c:pt>
                <c:pt idx="2">
                  <c:v>CABA</c:v>
                </c:pt>
                <c:pt idx="3">
                  <c:v>La Matanza</c:v>
                </c:pt>
                <c:pt idx="4">
                  <c:v>Lomas de Zamora</c:v>
                </c:pt>
                <c:pt idx="5">
                  <c:v>Quilmes</c:v>
                </c:pt>
              </c:strCache>
            </c:strRef>
          </c:cat>
          <c:val>
            <c:numRef>
              <c:f>Hoja1!$B$2:$B$7</c:f>
              <c:numCache>
                <c:formatCode>General</c:formatCode>
                <c:ptCount val="6"/>
                <c:pt idx="0">
                  <c:v>12.5</c:v>
                </c:pt>
                <c:pt idx="1">
                  <c:v>5.8</c:v>
                </c:pt>
                <c:pt idx="2">
                  <c:v>4.4000000000000004</c:v>
                </c:pt>
                <c:pt idx="3">
                  <c:v>6.7</c:v>
                </c:pt>
                <c:pt idx="4">
                  <c:v>7.7</c:v>
                </c:pt>
                <c:pt idx="5">
                  <c:v>9</c:v>
                </c:pt>
              </c:numCache>
            </c:numRef>
          </c:val>
          <c:extLst>
            <c:ext xmlns:c16="http://schemas.microsoft.com/office/drawing/2014/chart" uri="{C3380CC4-5D6E-409C-BE32-E72D297353CC}">
              <c16:uniqueId val="{00000000-BE89-43DE-A8AC-D39A82A3D3C9}"/>
            </c:ext>
          </c:extLst>
        </c:ser>
        <c:ser>
          <c:idx val="1"/>
          <c:order val="1"/>
          <c:tx>
            <c:strRef>
              <c:f>Hoja1!$C$1</c:f>
              <c:strCache>
                <c:ptCount val="1"/>
                <c:pt idx="0">
                  <c:v>2019</c:v>
                </c:pt>
              </c:strCache>
            </c:strRef>
          </c:tx>
          <c:invertIfNegative val="0"/>
          <c:cat>
            <c:strRef>
              <c:f>Hoja1!$A$2:$A$7</c:f>
              <c:strCache>
                <c:ptCount val="6"/>
                <c:pt idx="0">
                  <c:v>Comuna 1-CABA</c:v>
                </c:pt>
                <c:pt idx="1">
                  <c:v>Comuna 4-CABA</c:v>
                </c:pt>
                <c:pt idx="2">
                  <c:v>CABA</c:v>
                </c:pt>
                <c:pt idx="3">
                  <c:v>La Matanza</c:v>
                </c:pt>
                <c:pt idx="4">
                  <c:v>Lomas de Zamora</c:v>
                </c:pt>
                <c:pt idx="5">
                  <c:v>Quilmes</c:v>
                </c:pt>
              </c:strCache>
            </c:strRef>
          </c:cat>
          <c:val>
            <c:numRef>
              <c:f>Hoja1!$C$2:$C$7</c:f>
              <c:numCache>
                <c:formatCode>General</c:formatCode>
                <c:ptCount val="6"/>
                <c:pt idx="0">
                  <c:v>9.3000000000000007</c:v>
                </c:pt>
                <c:pt idx="1">
                  <c:v>8.6</c:v>
                </c:pt>
                <c:pt idx="2">
                  <c:v>3.2</c:v>
                </c:pt>
                <c:pt idx="3">
                  <c:v>6.4</c:v>
                </c:pt>
                <c:pt idx="4">
                  <c:v>7.6</c:v>
                </c:pt>
                <c:pt idx="5">
                  <c:v>6.4</c:v>
                </c:pt>
              </c:numCache>
            </c:numRef>
          </c:val>
          <c:extLst>
            <c:ext xmlns:c16="http://schemas.microsoft.com/office/drawing/2014/chart" uri="{C3380CC4-5D6E-409C-BE32-E72D297353CC}">
              <c16:uniqueId val="{00000001-BE89-43DE-A8AC-D39A82A3D3C9}"/>
            </c:ext>
          </c:extLst>
        </c:ser>
        <c:ser>
          <c:idx val="2"/>
          <c:order val="2"/>
          <c:tx>
            <c:strRef>
              <c:f>Hoja1!$D$1</c:f>
              <c:strCache>
                <c:ptCount val="1"/>
                <c:pt idx="0">
                  <c:v>2020</c:v>
                </c:pt>
              </c:strCache>
            </c:strRef>
          </c:tx>
          <c:spPr>
            <a:solidFill>
              <a:schemeClr val="tx2"/>
            </a:solidFill>
          </c:spPr>
          <c:invertIfNegative val="0"/>
          <c:cat>
            <c:strRef>
              <c:f>Hoja1!$A$2:$A$7</c:f>
              <c:strCache>
                <c:ptCount val="6"/>
                <c:pt idx="0">
                  <c:v>Comuna 1-CABA</c:v>
                </c:pt>
                <c:pt idx="1">
                  <c:v>Comuna 4-CABA</c:v>
                </c:pt>
                <c:pt idx="2">
                  <c:v>CABA</c:v>
                </c:pt>
                <c:pt idx="3">
                  <c:v>La Matanza</c:v>
                </c:pt>
                <c:pt idx="4">
                  <c:v>Lomas de Zamora</c:v>
                </c:pt>
                <c:pt idx="5">
                  <c:v>Quilmes</c:v>
                </c:pt>
              </c:strCache>
            </c:strRef>
          </c:cat>
          <c:val>
            <c:numRef>
              <c:f>Hoja1!$D$2:$D$7</c:f>
              <c:numCache>
                <c:formatCode>General</c:formatCode>
                <c:ptCount val="6"/>
                <c:pt idx="0">
                  <c:v>12.8</c:v>
                </c:pt>
                <c:pt idx="1">
                  <c:v>12</c:v>
                </c:pt>
                <c:pt idx="2">
                  <c:v>4</c:v>
                </c:pt>
                <c:pt idx="3">
                  <c:v>6.8</c:v>
                </c:pt>
                <c:pt idx="4">
                  <c:v>6.1</c:v>
                </c:pt>
                <c:pt idx="5">
                  <c:v>6.1</c:v>
                </c:pt>
              </c:numCache>
            </c:numRef>
          </c:val>
          <c:extLst>
            <c:ext xmlns:c16="http://schemas.microsoft.com/office/drawing/2014/chart" uri="{C3380CC4-5D6E-409C-BE32-E72D297353CC}">
              <c16:uniqueId val="{00000002-BE89-43DE-A8AC-D39A82A3D3C9}"/>
            </c:ext>
          </c:extLst>
        </c:ser>
        <c:ser>
          <c:idx val="3"/>
          <c:order val="3"/>
          <c:tx>
            <c:strRef>
              <c:f>Hoja1!$E$1</c:f>
              <c:strCache>
                <c:ptCount val="1"/>
                <c:pt idx="0">
                  <c:v>2021</c:v>
                </c:pt>
              </c:strCache>
            </c:strRef>
          </c:tx>
          <c:invertIfNegative val="0"/>
          <c:cat>
            <c:strRef>
              <c:f>Hoja1!$A$2:$A$7</c:f>
              <c:strCache>
                <c:ptCount val="6"/>
                <c:pt idx="0">
                  <c:v>Comuna 1-CABA</c:v>
                </c:pt>
                <c:pt idx="1">
                  <c:v>Comuna 4-CABA</c:v>
                </c:pt>
                <c:pt idx="2">
                  <c:v>CABA</c:v>
                </c:pt>
                <c:pt idx="3">
                  <c:v>La Matanza</c:v>
                </c:pt>
                <c:pt idx="4">
                  <c:v>Lomas de Zamora</c:v>
                </c:pt>
                <c:pt idx="5">
                  <c:v>Quilmes</c:v>
                </c:pt>
              </c:strCache>
            </c:strRef>
          </c:cat>
          <c:val>
            <c:numRef>
              <c:f>Hoja1!$E$2:$E$7</c:f>
              <c:numCache>
                <c:formatCode>General</c:formatCode>
                <c:ptCount val="6"/>
                <c:pt idx="0">
                  <c:v>5</c:v>
                </c:pt>
                <c:pt idx="1">
                  <c:v>10</c:v>
                </c:pt>
                <c:pt idx="2">
                  <c:v>3.3</c:v>
                </c:pt>
                <c:pt idx="3">
                  <c:v>5.0999999999999996</c:v>
                </c:pt>
                <c:pt idx="4">
                  <c:v>4.9000000000000004</c:v>
                </c:pt>
                <c:pt idx="5">
                  <c:v>4.7</c:v>
                </c:pt>
              </c:numCache>
            </c:numRef>
          </c:val>
          <c:extLst>
            <c:ext xmlns:c16="http://schemas.microsoft.com/office/drawing/2014/chart" uri="{C3380CC4-5D6E-409C-BE32-E72D297353CC}">
              <c16:uniqueId val="{00000000-FFCF-4403-849F-71EA08364E2F}"/>
            </c:ext>
          </c:extLst>
        </c:ser>
        <c:dLbls>
          <c:showLegendKey val="0"/>
          <c:showVal val="0"/>
          <c:showCatName val="0"/>
          <c:showSerName val="0"/>
          <c:showPercent val="0"/>
          <c:showBubbleSize val="0"/>
        </c:dLbls>
        <c:gapWidth val="150"/>
        <c:axId val="85222528"/>
        <c:axId val="85224064"/>
      </c:barChart>
      <c:catAx>
        <c:axId val="85222528"/>
        <c:scaling>
          <c:orientation val="minMax"/>
        </c:scaling>
        <c:delete val="0"/>
        <c:axPos val="b"/>
        <c:numFmt formatCode="General" sourceLinked="0"/>
        <c:majorTickMark val="out"/>
        <c:minorTickMark val="none"/>
        <c:tickLblPos val="nextTo"/>
        <c:crossAx val="85224064"/>
        <c:crosses val="autoZero"/>
        <c:auto val="1"/>
        <c:lblAlgn val="ctr"/>
        <c:lblOffset val="100"/>
        <c:noMultiLvlLbl val="0"/>
      </c:catAx>
      <c:valAx>
        <c:axId val="85224064"/>
        <c:scaling>
          <c:orientation val="minMax"/>
        </c:scaling>
        <c:delete val="0"/>
        <c:axPos val="l"/>
        <c:majorGridlines/>
        <c:numFmt formatCode="General" sourceLinked="1"/>
        <c:majorTickMark val="out"/>
        <c:minorTickMark val="none"/>
        <c:tickLblPos val="nextTo"/>
        <c:crossAx val="85222528"/>
        <c:crosses val="autoZero"/>
        <c:crossBetween val="between"/>
      </c:valAx>
    </c:plotArea>
    <c:legend>
      <c:legendPos val="r"/>
      <c:overlay val="0"/>
    </c:legend>
    <c:plotVisOnly val="1"/>
    <c:dispBlanksAs val="gap"/>
    <c:showDLblsOverMax val="0"/>
  </c:chart>
  <c:txPr>
    <a:bodyPr/>
    <a:lstStyle/>
    <a:p>
      <a:pPr>
        <a:defRPr sz="1800"/>
      </a:pPr>
      <a:endParaRPr lang="es-AR"/>
    </a:p>
  </c:txPr>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Hoja1!$B$1</c:f>
              <c:strCache>
                <c:ptCount val="1"/>
                <c:pt idx="0">
                  <c:v>TASA</c:v>
                </c:pt>
              </c:strCache>
            </c:strRef>
          </c:tx>
          <c:invertIfNegative val="0"/>
          <c:dPt>
            <c:idx val="0"/>
            <c:invertIfNegative val="0"/>
            <c:bubble3D val="0"/>
            <c:spPr>
              <a:solidFill>
                <a:schemeClr val="tx2"/>
              </a:solidFill>
            </c:spPr>
            <c:extLst>
              <c:ext xmlns:c16="http://schemas.microsoft.com/office/drawing/2014/chart" uri="{C3380CC4-5D6E-409C-BE32-E72D297353CC}">
                <c16:uniqueId val="{00000001-1702-408A-9A39-F00EC3EA87E0}"/>
              </c:ext>
            </c:extLst>
          </c:dPt>
          <c:dPt>
            <c:idx val="2"/>
            <c:invertIfNegative val="0"/>
            <c:bubble3D val="0"/>
            <c:spPr>
              <a:solidFill>
                <a:schemeClr val="tx2"/>
              </a:solidFill>
            </c:spPr>
            <c:extLst>
              <c:ext xmlns:c16="http://schemas.microsoft.com/office/drawing/2014/chart" uri="{C3380CC4-5D6E-409C-BE32-E72D297353CC}">
                <c16:uniqueId val="{00000003-DDEA-41B0-91C8-FBB60A92FA46}"/>
              </c:ext>
            </c:extLst>
          </c:dPt>
          <c:dPt>
            <c:idx val="3"/>
            <c:invertIfNegative val="0"/>
            <c:bubble3D val="0"/>
            <c:spPr>
              <a:solidFill>
                <a:schemeClr val="tx2"/>
              </a:solidFill>
            </c:spPr>
            <c:extLst>
              <c:ext xmlns:c16="http://schemas.microsoft.com/office/drawing/2014/chart" uri="{C3380CC4-5D6E-409C-BE32-E72D297353CC}">
                <c16:uniqueId val="{00000003-1702-408A-9A39-F00EC3EA87E0}"/>
              </c:ext>
            </c:extLst>
          </c:dPt>
          <c:dPt>
            <c:idx val="6"/>
            <c:invertIfNegative val="0"/>
            <c:bubble3D val="0"/>
            <c:spPr>
              <a:solidFill>
                <a:schemeClr val="tx2"/>
              </a:solidFill>
            </c:spPr>
            <c:extLst>
              <c:ext xmlns:c16="http://schemas.microsoft.com/office/drawing/2014/chart" uri="{C3380CC4-5D6E-409C-BE32-E72D297353CC}">
                <c16:uniqueId val="{00000007-DDEA-41B0-91C8-FBB60A92FA46}"/>
              </c:ext>
            </c:extLst>
          </c:dPt>
          <c:cat>
            <c:strRef>
              <c:f>Hoja1!$A$2:$A$16</c:f>
              <c:strCache>
                <c:ptCount val="15"/>
                <c:pt idx="0">
                  <c:v>Comuna 1</c:v>
                </c:pt>
                <c:pt idx="1">
                  <c:v>Comuna 2</c:v>
                </c:pt>
                <c:pt idx="2">
                  <c:v>Comuna 3</c:v>
                </c:pt>
                <c:pt idx="3">
                  <c:v>Comuna 4</c:v>
                </c:pt>
                <c:pt idx="4">
                  <c:v>Comuna 5</c:v>
                </c:pt>
                <c:pt idx="5">
                  <c:v>Comuna 6</c:v>
                </c:pt>
                <c:pt idx="6">
                  <c:v>Comuna 7</c:v>
                </c:pt>
                <c:pt idx="7">
                  <c:v>Comuna 8</c:v>
                </c:pt>
                <c:pt idx="8">
                  <c:v>Comuna 9</c:v>
                </c:pt>
                <c:pt idx="9">
                  <c:v>Comuna 10</c:v>
                </c:pt>
                <c:pt idx="10">
                  <c:v>Comuna 11</c:v>
                </c:pt>
                <c:pt idx="11">
                  <c:v>Comuna 12</c:v>
                </c:pt>
                <c:pt idx="12">
                  <c:v>Comuna 13</c:v>
                </c:pt>
                <c:pt idx="13">
                  <c:v>Comuna 14</c:v>
                </c:pt>
                <c:pt idx="14">
                  <c:v>Comuna 15</c:v>
                </c:pt>
              </c:strCache>
            </c:strRef>
          </c:cat>
          <c:val>
            <c:numRef>
              <c:f>Hoja1!$B$2:$B$16</c:f>
              <c:numCache>
                <c:formatCode>General</c:formatCode>
                <c:ptCount val="15"/>
                <c:pt idx="0">
                  <c:v>5</c:v>
                </c:pt>
                <c:pt idx="1">
                  <c:v>0.6</c:v>
                </c:pt>
                <c:pt idx="2">
                  <c:v>7</c:v>
                </c:pt>
                <c:pt idx="3">
                  <c:v>10</c:v>
                </c:pt>
                <c:pt idx="4">
                  <c:v>2</c:v>
                </c:pt>
                <c:pt idx="5">
                  <c:v>1.6</c:v>
                </c:pt>
                <c:pt idx="6">
                  <c:v>6.6</c:v>
                </c:pt>
                <c:pt idx="7">
                  <c:v>3.4</c:v>
                </c:pt>
                <c:pt idx="8">
                  <c:v>1.7</c:v>
                </c:pt>
                <c:pt idx="9">
                  <c:v>0.5</c:v>
                </c:pt>
                <c:pt idx="10">
                  <c:v>0.5</c:v>
                </c:pt>
                <c:pt idx="11">
                  <c:v>1.4</c:v>
                </c:pt>
                <c:pt idx="12">
                  <c:v>1.6</c:v>
                </c:pt>
                <c:pt idx="13">
                  <c:v>1.3</c:v>
                </c:pt>
                <c:pt idx="14">
                  <c:v>1</c:v>
                </c:pt>
              </c:numCache>
            </c:numRef>
          </c:val>
          <c:extLst>
            <c:ext xmlns:c16="http://schemas.microsoft.com/office/drawing/2014/chart" uri="{C3380CC4-5D6E-409C-BE32-E72D297353CC}">
              <c16:uniqueId val="{00000004-1702-408A-9A39-F00EC3EA87E0}"/>
            </c:ext>
          </c:extLst>
        </c:ser>
        <c:dLbls>
          <c:showLegendKey val="0"/>
          <c:showVal val="0"/>
          <c:showCatName val="0"/>
          <c:showSerName val="0"/>
          <c:showPercent val="0"/>
          <c:showBubbleSize val="0"/>
        </c:dLbls>
        <c:gapWidth val="150"/>
        <c:axId val="84456576"/>
        <c:axId val="84458112"/>
      </c:barChart>
      <c:catAx>
        <c:axId val="84456576"/>
        <c:scaling>
          <c:orientation val="minMax"/>
        </c:scaling>
        <c:delete val="0"/>
        <c:axPos val="b"/>
        <c:numFmt formatCode="General" sourceLinked="0"/>
        <c:majorTickMark val="out"/>
        <c:minorTickMark val="none"/>
        <c:tickLblPos val="nextTo"/>
        <c:crossAx val="84458112"/>
        <c:crosses val="autoZero"/>
        <c:auto val="1"/>
        <c:lblAlgn val="ctr"/>
        <c:lblOffset val="100"/>
        <c:noMultiLvlLbl val="0"/>
      </c:catAx>
      <c:valAx>
        <c:axId val="84458112"/>
        <c:scaling>
          <c:orientation val="minMax"/>
        </c:scaling>
        <c:delete val="0"/>
        <c:axPos val="l"/>
        <c:majorGridlines/>
        <c:numFmt formatCode="General" sourceLinked="1"/>
        <c:majorTickMark val="out"/>
        <c:minorTickMark val="none"/>
        <c:tickLblPos val="nextTo"/>
        <c:crossAx val="84456576"/>
        <c:crosses val="autoZero"/>
        <c:crossBetween val="between"/>
      </c:valAx>
      <c:spPr>
        <a:solidFill>
          <a:schemeClr val="bg1"/>
        </a:solidFill>
      </c:spPr>
    </c:plotArea>
    <c:legend>
      <c:legendPos val="r"/>
      <c:layout>
        <c:manualLayout>
          <c:xMode val="edge"/>
          <c:yMode val="edge"/>
          <c:x val="0.82550442192246842"/>
          <c:y val="1.7998239474795324E-2"/>
          <c:w val="0.16537302847576324"/>
          <c:h val="0.96400327741282221"/>
        </c:manualLayout>
      </c:layout>
      <c:overlay val="0"/>
    </c:legend>
    <c:plotVisOnly val="1"/>
    <c:dispBlanksAs val="gap"/>
    <c:showDLblsOverMax val="0"/>
  </c:chart>
  <c:txPr>
    <a:bodyPr/>
    <a:lstStyle/>
    <a:p>
      <a:pPr>
        <a:defRPr sz="1800"/>
      </a:pPr>
      <a:endParaRPr lang="es-AR"/>
    </a:p>
  </c:txPr>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55925" cy="498475"/>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62388" y="0"/>
            <a:ext cx="2955925" cy="498475"/>
          </a:xfrm>
          <a:prstGeom prst="rect">
            <a:avLst/>
          </a:prstGeom>
        </p:spPr>
        <p:txBody>
          <a:bodyPr vert="horz" lIns="91440" tIns="45720" rIns="91440" bIns="45720" rtlCol="0"/>
          <a:lstStyle>
            <a:lvl1pPr algn="r">
              <a:defRPr sz="1200"/>
            </a:lvl1pPr>
          </a:lstStyle>
          <a:p>
            <a:fld id="{3E408D84-5DB7-4674-8FE5-B72DBAC9604C}" type="datetimeFigureOut">
              <a:rPr lang="es-AR" smtClean="0"/>
              <a:t>28/11/2023</a:t>
            </a:fld>
            <a:endParaRPr lang="es-AR"/>
          </a:p>
        </p:txBody>
      </p:sp>
      <p:sp>
        <p:nvSpPr>
          <p:cNvPr id="4" name="Marcador de imagen de diapositiva 3"/>
          <p:cNvSpPr>
            <a:spLocks noGrp="1" noRot="1" noChangeAspect="1"/>
          </p:cNvSpPr>
          <p:nvPr>
            <p:ph type="sldImg" idx="2"/>
          </p:nvPr>
        </p:nvSpPr>
        <p:spPr>
          <a:xfrm>
            <a:off x="1176338" y="1241425"/>
            <a:ext cx="4467225" cy="3351213"/>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2625" y="4779963"/>
            <a:ext cx="5454650" cy="3910012"/>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Marcador de pie de página 5"/>
          <p:cNvSpPr>
            <a:spLocks noGrp="1"/>
          </p:cNvSpPr>
          <p:nvPr>
            <p:ph type="ftr" sz="quarter" idx="4"/>
          </p:nvPr>
        </p:nvSpPr>
        <p:spPr>
          <a:xfrm>
            <a:off x="0" y="9432925"/>
            <a:ext cx="2955925" cy="498475"/>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62388" y="9432925"/>
            <a:ext cx="2955925" cy="498475"/>
          </a:xfrm>
          <a:prstGeom prst="rect">
            <a:avLst/>
          </a:prstGeom>
        </p:spPr>
        <p:txBody>
          <a:bodyPr vert="horz" lIns="91440" tIns="45720" rIns="91440" bIns="45720" rtlCol="0" anchor="b"/>
          <a:lstStyle>
            <a:lvl1pPr algn="r">
              <a:defRPr sz="1200"/>
            </a:lvl1pPr>
          </a:lstStyle>
          <a:p>
            <a:fld id="{B8B7444C-843C-4C17-A783-4AECEB64632F}" type="slidenum">
              <a:rPr lang="es-AR" smtClean="0"/>
              <a:t>‹Nº›</a:t>
            </a:fld>
            <a:endParaRPr lang="es-AR"/>
          </a:p>
        </p:txBody>
      </p:sp>
    </p:spTree>
    <p:extLst>
      <p:ext uri="{BB962C8B-B14F-4D97-AF65-F5344CB8AC3E}">
        <p14:creationId xmlns:p14="http://schemas.microsoft.com/office/powerpoint/2010/main" val="7752792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921AFE84-57C2-48A7-90A6-8ECE29A98963}" type="slidenum">
              <a:rPr lang="es-ES" smtClean="0"/>
              <a:t>18</a:t>
            </a:fld>
            <a:endParaRPr lang="es-ES"/>
          </a:p>
        </p:txBody>
      </p:sp>
    </p:spTree>
    <p:extLst>
      <p:ext uri="{BB962C8B-B14F-4D97-AF65-F5344CB8AC3E}">
        <p14:creationId xmlns:p14="http://schemas.microsoft.com/office/powerpoint/2010/main" val="1147114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8BA79F76-0154-41EC-B05F-E131B839F30F}" type="datetimeFigureOut">
              <a:rPr lang="es-ES" smtClean="0"/>
              <a:t>28/11/2023</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260E08F1-44A2-4009-87EC-D07AF0C43BC8}" type="slidenum">
              <a:rPr lang="es-ES" smtClean="0"/>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8BA79F76-0154-41EC-B05F-E131B839F30F}" type="datetimeFigureOut">
              <a:rPr lang="es-ES" smtClean="0"/>
              <a:t>28/11/2023</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260E08F1-44A2-4009-87EC-D07AF0C43BC8}" type="slidenum">
              <a:rPr lang="es-ES" smtClean="0"/>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8BA79F76-0154-41EC-B05F-E131B839F30F}" type="datetimeFigureOut">
              <a:rPr lang="es-ES" smtClean="0"/>
              <a:t>28/11/2023</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260E08F1-44A2-4009-87EC-D07AF0C43BC8}" type="slidenum">
              <a:rPr lang="es-ES" smtClean="0"/>
              <a:t>‹Nº›</a:t>
            </a:fld>
            <a:endParaRPr lang="es-E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8BA79F76-0154-41EC-B05F-E131B839F30F}" type="datetimeFigureOut">
              <a:rPr lang="es-ES" smtClean="0"/>
              <a:t>28/11/2023</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260E08F1-44A2-4009-87EC-D07AF0C43BC8}" type="slidenum">
              <a:rPr lang="es-ES" smtClean="0"/>
              <a:t>‹Nº›</a:t>
            </a:fld>
            <a:endParaRPr lang="es-ES" dirty="0"/>
          </a:p>
        </p:txBody>
      </p:sp>
      <p:sp>
        <p:nvSpPr>
          <p:cNvPr id="7" name="Title 6"/>
          <p:cNvSpPr>
            <a:spLocks noGrp="1"/>
          </p:cNvSpPr>
          <p:nvPr>
            <p:ph type="title"/>
          </p:nvPr>
        </p:nvSpPr>
        <p:spPr/>
        <p:txBody>
          <a:bodyPr/>
          <a:lstStyle/>
          <a:p>
            <a:r>
              <a:rPr lang="es-ES"/>
              <a:t>Haga clic para modificar el estilo de título del patrón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8BA79F76-0154-41EC-B05F-E131B839F30F}" type="datetimeFigureOut">
              <a:rPr lang="es-ES" smtClean="0"/>
              <a:t>28/11/2023</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260E08F1-44A2-4009-87EC-D07AF0C43BC8}" type="slidenum">
              <a:rPr lang="es-ES" smtClean="0"/>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5" name="Date Placeholder 4"/>
          <p:cNvSpPr>
            <a:spLocks noGrp="1"/>
          </p:cNvSpPr>
          <p:nvPr>
            <p:ph type="dt" sz="half" idx="10"/>
          </p:nvPr>
        </p:nvSpPr>
        <p:spPr/>
        <p:txBody>
          <a:bodyPr/>
          <a:lstStyle/>
          <a:p>
            <a:fld id="{8BA79F76-0154-41EC-B05F-E131B839F30F}" type="datetimeFigureOut">
              <a:rPr lang="es-ES" smtClean="0"/>
              <a:t>28/11/2023</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260E08F1-44A2-4009-87EC-D07AF0C43BC8}" type="slidenum">
              <a:rPr lang="es-ES" smtClean="0"/>
              <a:t>‹Nº›</a:t>
            </a:fld>
            <a:endParaRPr lang="es-ES" dirty="0"/>
          </a:p>
        </p:txBody>
      </p:sp>
      <p:sp>
        <p:nvSpPr>
          <p:cNvPr id="9" name="Content Placeholder 8"/>
          <p:cNvSpPr>
            <a:spLocks noGrp="1"/>
          </p:cNvSpPr>
          <p:nvPr>
            <p:ph sz="quarter" idx="13"/>
          </p:nvPr>
        </p:nvSpPr>
        <p:spPr>
          <a:xfrm>
            <a:off x="676655" y="2679192"/>
            <a:ext cx="3822192" cy="34472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BA79F76-0154-41EC-B05F-E131B839F30F}" type="datetimeFigureOut">
              <a:rPr lang="es-ES" smtClean="0"/>
              <a:t>28/11/2023</a:t>
            </a:fld>
            <a:endParaRPr lang="es-ES" dirty="0"/>
          </a:p>
        </p:txBody>
      </p:sp>
      <p:sp>
        <p:nvSpPr>
          <p:cNvPr id="8" name="Footer Placeholder 7"/>
          <p:cNvSpPr>
            <a:spLocks noGrp="1"/>
          </p:cNvSpPr>
          <p:nvPr>
            <p:ph type="ftr" sz="quarter" idx="11"/>
          </p:nvPr>
        </p:nvSpPr>
        <p:spPr/>
        <p:txBody>
          <a:bodyPr/>
          <a:lstStyle/>
          <a:p>
            <a:endParaRPr lang="es-ES" dirty="0"/>
          </a:p>
        </p:txBody>
      </p:sp>
      <p:sp>
        <p:nvSpPr>
          <p:cNvPr id="9" name="Slide Number Placeholder 8"/>
          <p:cNvSpPr>
            <a:spLocks noGrp="1"/>
          </p:cNvSpPr>
          <p:nvPr>
            <p:ph type="sldNum" sz="quarter" idx="12"/>
          </p:nvPr>
        </p:nvSpPr>
        <p:spPr/>
        <p:txBody>
          <a:bodyPr/>
          <a:lstStyle/>
          <a:p>
            <a:fld id="{260E08F1-44A2-4009-87EC-D07AF0C43BC8}" type="slidenum">
              <a:rPr lang="es-ES" smtClean="0"/>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p>
            <a:fld id="{8BA79F76-0154-41EC-B05F-E131B839F30F}" type="datetimeFigureOut">
              <a:rPr lang="es-ES" smtClean="0"/>
              <a:t>28/11/2023</a:t>
            </a:fld>
            <a:endParaRPr lang="es-ES" dirty="0"/>
          </a:p>
        </p:txBody>
      </p:sp>
      <p:sp>
        <p:nvSpPr>
          <p:cNvPr id="4" name="Footer Placeholder 3"/>
          <p:cNvSpPr>
            <a:spLocks noGrp="1"/>
          </p:cNvSpPr>
          <p:nvPr>
            <p:ph type="ftr" sz="quarter" idx="11"/>
          </p:nvPr>
        </p:nvSpPr>
        <p:spPr/>
        <p:txBody>
          <a:bodyPr/>
          <a:lstStyle/>
          <a:p>
            <a:endParaRPr lang="es-ES" dirty="0"/>
          </a:p>
        </p:txBody>
      </p:sp>
      <p:sp>
        <p:nvSpPr>
          <p:cNvPr id="5" name="Slide Number Placeholder 4"/>
          <p:cNvSpPr>
            <a:spLocks noGrp="1"/>
          </p:cNvSpPr>
          <p:nvPr>
            <p:ph type="sldNum" sz="quarter" idx="12"/>
          </p:nvPr>
        </p:nvSpPr>
        <p:spPr/>
        <p:txBody>
          <a:bodyPr/>
          <a:lstStyle/>
          <a:p>
            <a:fld id="{260E08F1-44A2-4009-87EC-D07AF0C43BC8}" type="slidenum">
              <a:rPr lang="es-ES" smtClean="0"/>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8BA79F76-0154-41EC-B05F-E131B839F30F}" type="datetimeFigureOut">
              <a:rPr lang="es-ES" smtClean="0"/>
              <a:t>28/11/2023</a:t>
            </a:fld>
            <a:endParaRPr lang="es-ES" dirty="0"/>
          </a:p>
        </p:txBody>
      </p:sp>
      <p:sp>
        <p:nvSpPr>
          <p:cNvPr id="3" name="Footer Placeholder 2"/>
          <p:cNvSpPr>
            <a:spLocks noGrp="1"/>
          </p:cNvSpPr>
          <p:nvPr>
            <p:ph type="ftr" sz="quarter" idx="11"/>
          </p:nvPr>
        </p:nvSpPr>
        <p:spPr/>
        <p:txBody>
          <a:bodyPr/>
          <a:lstStyle/>
          <a:p>
            <a:endParaRPr lang="es-ES" dirty="0"/>
          </a:p>
        </p:txBody>
      </p:sp>
      <p:sp>
        <p:nvSpPr>
          <p:cNvPr id="4" name="Slide Number Placeholder 3"/>
          <p:cNvSpPr>
            <a:spLocks noGrp="1"/>
          </p:cNvSpPr>
          <p:nvPr>
            <p:ph type="sldNum" sz="quarter" idx="12"/>
          </p:nvPr>
        </p:nvSpPr>
        <p:spPr/>
        <p:txBody>
          <a:bodyPr/>
          <a:lstStyle/>
          <a:p>
            <a:fld id="{260E08F1-44A2-4009-87EC-D07AF0C43BC8}" type="slidenum">
              <a:rPr lang="es-ES" smtClean="0"/>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8BA79F76-0154-41EC-B05F-E131B839F30F}" type="datetimeFigureOut">
              <a:rPr lang="es-ES" smtClean="0"/>
              <a:t>28/11/2023</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260E08F1-44A2-4009-87EC-D07AF0C43BC8}" type="slidenum">
              <a:rPr lang="es-ES" smtClean="0"/>
              <a:t>‹Nº›</a:t>
            </a:fld>
            <a:endParaRPr lang="es-E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8BA79F76-0154-41EC-B05F-E131B839F30F}" type="datetimeFigureOut">
              <a:rPr lang="es-ES" smtClean="0"/>
              <a:t>28/11/2023</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260E08F1-44A2-4009-87EC-D07AF0C43BC8}" type="slidenum">
              <a:rPr lang="es-ES" smtClean="0"/>
              <a:t>‹Nº›</a:t>
            </a:fld>
            <a:endParaRPr lang="es-E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8BA79F76-0154-41EC-B05F-E131B839F30F}" type="datetimeFigureOut">
              <a:rPr lang="es-ES" smtClean="0"/>
              <a:t>28/11/2023</a:t>
            </a:fld>
            <a:endParaRPr lang="es-E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s-E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260E08F1-44A2-4009-87EC-D07AF0C43BC8}" type="slidenum">
              <a:rPr lang="es-ES" smtClean="0"/>
              <a:t>‹Nº›</a:t>
            </a:fld>
            <a:endParaRPr lang="es-E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060848"/>
            <a:ext cx="7772400" cy="2088232"/>
          </a:xfrm>
        </p:spPr>
        <p:txBody>
          <a:bodyPr>
            <a:noAutofit/>
          </a:bodyPr>
          <a:lstStyle/>
          <a:p>
            <a:r>
              <a:rPr lang="es-ES" sz="8000" b="1" dirty="0">
                <a:cs typeface="Arial" panose="020B0604020202020204" pitchFamily="34" charset="0"/>
              </a:rPr>
              <a:t>MODULO 10 </a:t>
            </a:r>
            <a:br>
              <a:rPr lang="es-ES" sz="8000" b="1" dirty="0">
                <a:cs typeface="Arial" panose="020B0604020202020204" pitchFamily="34" charset="0"/>
              </a:rPr>
            </a:br>
            <a:r>
              <a:rPr lang="es-ES" sz="6600" b="1" dirty="0">
                <a:cs typeface="Arial" panose="020B0604020202020204" pitchFamily="34" charset="0"/>
              </a:rPr>
              <a:t>SEGURIDAD Y </a:t>
            </a:r>
            <a:br>
              <a:rPr lang="es-ES" sz="6600" b="1" dirty="0">
                <a:cs typeface="Arial" panose="020B0604020202020204" pitchFamily="34" charset="0"/>
              </a:rPr>
            </a:br>
            <a:r>
              <a:rPr lang="es-ES" sz="6600" b="1" dirty="0">
                <a:cs typeface="Arial" panose="020B0604020202020204" pitchFamily="34" charset="0"/>
              </a:rPr>
              <a:t>POLÌTICA CRIMINAL</a:t>
            </a:r>
          </a:p>
        </p:txBody>
      </p:sp>
    </p:spTree>
    <p:extLst>
      <p:ext uri="{BB962C8B-B14F-4D97-AF65-F5344CB8AC3E}">
        <p14:creationId xmlns:p14="http://schemas.microsoft.com/office/powerpoint/2010/main" val="1047627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5AC1480-4A98-E759-B4BB-9A9D71DBB10C}"/>
              </a:ext>
            </a:extLst>
          </p:cNvPr>
          <p:cNvSpPr>
            <a:spLocks noGrp="1"/>
          </p:cNvSpPr>
          <p:nvPr>
            <p:ph idx="1"/>
          </p:nvPr>
        </p:nvSpPr>
        <p:spPr>
          <a:xfrm>
            <a:off x="457200" y="404664"/>
            <a:ext cx="8507288" cy="6120680"/>
          </a:xfrm>
        </p:spPr>
        <p:txBody>
          <a:bodyPr>
            <a:normAutofit fontScale="92500" lnSpcReduction="10000"/>
          </a:bodyPr>
          <a:lstStyle/>
          <a:p>
            <a:pPr marL="0" indent="0" algn="ctr">
              <a:buNone/>
            </a:pPr>
            <a:r>
              <a:rPr lang="es-AR" sz="2400" b="1" dirty="0">
                <a:latin typeface="Arial" panose="020B0604020202020204" pitchFamily="34" charset="0"/>
                <a:cs typeface="Arial" panose="020B0604020202020204" pitchFamily="34" charset="0"/>
              </a:rPr>
              <a:t> CAMBIO DE PARADIGMA EN LA COMERCIALIZACIÓN Y CONSUMO DE DROGAS</a:t>
            </a:r>
          </a:p>
          <a:p>
            <a:pPr marL="0" indent="0" algn="just">
              <a:buNone/>
            </a:pPr>
            <a:endParaRPr lang="es-AR" sz="1500" b="1" dirty="0">
              <a:latin typeface="Arial" panose="020B0604020202020204" pitchFamily="34" charset="0"/>
              <a:cs typeface="Arial" panose="020B0604020202020204" pitchFamily="34" charset="0"/>
            </a:endParaRPr>
          </a:p>
          <a:p>
            <a:pPr algn="just">
              <a:lnSpc>
                <a:spcPct val="150000"/>
              </a:lnSpc>
            </a:pPr>
            <a:r>
              <a:rPr lang="es-AR" sz="1500" b="1" dirty="0">
                <a:latin typeface="Arial" panose="020B0604020202020204" pitchFamily="34" charset="0"/>
                <a:cs typeface="Arial" panose="020B0604020202020204" pitchFamily="34" charset="0"/>
              </a:rPr>
              <a:t>ARGENTINA HASTA LA DÉCADA DEL 90</a:t>
            </a:r>
            <a:r>
              <a:rPr lang="es-AR" sz="1500" dirty="0">
                <a:latin typeface="Arial" panose="020B0604020202020204" pitchFamily="34" charset="0"/>
                <a:cs typeface="Arial" panose="020B0604020202020204" pitchFamily="34" charset="0"/>
              </a:rPr>
              <a:t>´ ERA CONSIDERADO </a:t>
            </a:r>
            <a:r>
              <a:rPr lang="es-AR" sz="1500" b="1" dirty="0">
                <a:latin typeface="Arial" panose="020B0604020202020204" pitchFamily="34" charset="0"/>
                <a:cs typeface="Arial" panose="020B0604020202020204" pitchFamily="34" charset="0"/>
              </a:rPr>
              <a:t>UN PAÍS DE TRÁNSITO </a:t>
            </a:r>
            <a:r>
              <a:rPr lang="es-AR" sz="1500" dirty="0">
                <a:latin typeface="Arial" panose="020B0604020202020204" pitchFamily="34" charset="0"/>
                <a:cs typeface="Arial" panose="020B0604020202020204" pitchFamily="34" charset="0"/>
              </a:rPr>
              <a:t>DE DROGAS QUE PROVENIAN DESDE </a:t>
            </a:r>
            <a:r>
              <a:rPr lang="es-AR" sz="1500" b="1" dirty="0">
                <a:latin typeface="Arial" panose="020B0604020202020204" pitchFamily="34" charset="0"/>
                <a:cs typeface="Arial" panose="020B0604020202020204" pitchFamily="34" charset="0"/>
              </a:rPr>
              <a:t>BOLIVIA, PERU Y COLOMBIA HACIA EUROPA</a:t>
            </a:r>
            <a:r>
              <a:rPr lang="es-AR" sz="1500" dirty="0">
                <a:latin typeface="Arial" panose="020B0604020202020204" pitchFamily="34" charset="0"/>
                <a:cs typeface="Arial" panose="020B0604020202020204" pitchFamily="34" charset="0"/>
              </a:rPr>
              <a:t>, PRINCIPALMENTE POR LO PERMEABLE DE SUS FRONTERAS Y CONTROLES.</a:t>
            </a:r>
            <a:endParaRPr lang="es-AR" sz="1500" b="1" dirty="0">
              <a:latin typeface="Arial" panose="020B0604020202020204" pitchFamily="34" charset="0"/>
              <a:cs typeface="Arial" panose="020B0604020202020204" pitchFamily="34" charset="0"/>
            </a:endParaRPr>
          </a:p>
          <a:p>
            <a:pPr algn="just">
              <a:lnSpc>
                <a:spcPct val="150000"/>
              </a:lnSpc>
            </a:pPr>
            <a:r>
              <a:rPr lang="es-AR" sz="1500" b="1" dirty="0">
                <a:latin typeface="Arial" panose="020B0604020202020204" pitchFamily="34" charset="0"/>
                <a:cs typeface="Arial" panose="020B0604020202020204" pitchFamily="34" charset="0"/>
              </a:rPr>
              <a:t>DESDE EL 2000 EN ADELANTE HAY UNA DINÁMICA EXPANSIVA DEL CONSUMO.</a:t>
            </a:r>
          </a:p>
          <a:p>
            <a:pPr algn="just">
              <a:lnSpc>
                <a:spcPct val="150000"/>
              </a:lnSpc>
            </a:pPr>
            <a:r>
              <a:rPr kumimoji="0" lang="es-AR" sz="15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ESTO ACELERÓ LA </a:t>
            </a:r>
            <a:r>
              <a:rPr kumimoji="0" lang="es-AR" sz="15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NECESIDAD DE CREAR DISPOSITIVOS LOCALES DE VENTA (LABORATORIOS Y COCINAS) </a:t>
            </a:r>
            <a:r>
              <a:rPr kumimoji="0" lang="es-AR" sz="15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MÁS EXPEDITOS Y MENOS COSTOSOS</a:t>
            </a:r>
            <a:r>
              <a:rPr kumimoji="0" lang="es-AR" sz="15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FAVORECIDO POR INDUSTRIA LOCAL DE PRECURSORES QUÍMICOS.</a:t>
            </a:r>
            <a:endParaRPr lang="es-AR" sz="1500" b="1" dirty="0">
              <a:latin typeface="Arial" panose="020B0604020202020204" pitchFamily="34" charset="0"/>
              <a:cs typeface="Arial" panose="020B0604020202020204" pitchFamily="34" charset="0"/>
            </a:endParaRPr>
          </a:p>
          <a:p>
            <a:pPr algn="just">
              <a:lnSpc>
                <a:spcPct val="150000"/>
              </a:lnSpc>
            </a:pPr>
            <a:r>
              <a:rPr lang="es-AR" sz="1500" b="1" dirty="0">
                <a:latin typeface="Arial" panose="020B0604020202020204" pitchFamily="34" charset="0"/>
                <a:cs typeface="Arial" panose="020B0604020202020204" pitchFamily="34" charset="0"/>
              </a:rPr>
              <a:t>TASA DE PREVALENCIA ARGENTINA: MARIHUANA</a:t>
            </a:r>
            <a:r>
              <a:rPr lang="es-AR" sz="1500" dirty="0">
                <a:latin typeface="Arial" panose="020B0604020202020204" pitchFamily="34" charset="0"/>
                <a:cs typeface="Arial" panose="020B0604020202020204" pitchFamily="34" charset="0"/>
              </a:rPr>
              <a:t> AÑO 2011: 3,2 /  </a:t>
            </a:r>
            <a:r>
              <a:rPr lang="es-AR" sz="1500" b="1" dirty="0">
                <a:latin typeface="Arial" panose="020B0604020202020204" pitchFamily="34" charset="0"/>
                <a:cs typeface="Arial" panose="020B0604020202020204" pitchFamily="34" charset="0"/>
              </a:rPr>
              <a:t>MARIHUANA </a:t>
            </a:r>
            <a:r>
              <a:rPr lang="es-AR" sz="1500" dirty="0">
                <a:latin typeface="Arial" panose="020B0604020202020204" pitchFamily="34" charset="0"/>
                <a:cs typeface="Arial" panose="020B0604020202020204" pitchFamily="34" charset="0"/>
              </a:rPr>
              <a:t>AÑO 2017: 7,8 /// </a:t>
            </a:r>
            <a:r>
              <a:rPr lang="es-AR" sz="1500" b="1" dirty="0">
                <a:latin typeface="Arial" panose="020B0604020202020204" pitchFamily="34" charset="0"/>
                <a:cs typeface="Arial" panose="020B0604020202020204" pitchFamily="34" charset="0"/>
              </a:rPr>
              <a:t>COCAÍNA </a:t>
            </a:r>
            <a:r>
              <a:rPr lang="es-AR" sz="1500" dirty="0">
                <a:latin typeface="Arial" panose="020B0604020202020204" pitchFamily="34" charset="0"/>
                <a:cs typeface="Arial" panose="020B0604020202020204" pitchFamily="34" charset="0"/>
              </a:rPr>
              <a:t>AÑO 2011: 0,7 / </a:t>
            </a:r>
            <a:r>
              <a:rPr lang="es-AR" sz="1500" b="1" dirty="0">
                <a:latin typeface="Arial" panose="020B0604020202020204" pitchFamily="34" charset="0"/>
                <a:cs typeface="Arial" panose="020B0604020202020204" pitchFamily="34" charset="0"/>
              </a:rPr>
              <a:t>COCAINA</a:t>
            </a:r>
            <a:r>
              <a:rPr lang="es-AR" sz="1500" dirty="0">
                <a:latin typeface="Arial" panose="020B0604020202020204" pitchFamily="34" charset="0"/>
                <a:cs typeface="Arial" panose="020B0604020202020204" pitchFamily="34" charset="0"/>
              </a:rPr>
              <a:t> AÑO 2017:  1,5.  (% POR POB ACT. 16-65 AÑOS).</a:t>
            </a:r>
            <a:r>
              <a:rPr lang="es-AR" sz="1500" b="1" dirty="0">
                <a:latin typeface="Arial" panose="020B0604020202020204" pitchFamily="34" charset="0"/>
                <a:cs typeface="Arial" panose="020B0604020202020204" pitchFamily="34" charset="0"/>
              </a:rPr>
              <a:t> MARIHUANA </a:t>
            </a:r>
            <a:r>
              <a:rPr lang="es-AR" sz="1500" dirty="0">
                <a:latin typeface="Arial" panose="020B0604020202020204" pitchFamily="34" charset="0"/>
                <a:cs typeface="Arial" panose="020B0604020202020204" pitchFamily="34" charset="0"/>
              </a:rPr>
              <a:t>AÑO 2023: 15 /// </a:t>
            </a:r>
            <a:r>
              <a:rPr lang="es-AR" sz="1500" b="1" dirty="0">
                <a:latin typeface="Arial" panose="020B0604020202020204" pitchFamily="34" charset="0"/>
                <a:cs typeface="Arial" panose="020B0604020202020204" pitchFamily="34" charset="0"/>
              </a:rPr>
              <a:t>COCAÍNA </a:t>
            </a:r>
            <a:r>
              <a:rPr lang="es-AR" sz="1500" dirty="0">
                <a:latin typeface="Arial" panose="020B0604020202020204" pitchFamily="34" charset="0"/>
                <a:cs typeface="Arial" panose="020B0604020202020204" pitchFamily="34" charset="0"/>
              </a:rPr>
              <a:t>AÑO 2023: 5 / </a:t>
            </a:r>
            <a:r>
              <a:rPr lang="es-AR" sz="1500" b="1" dirty="0">
                <a:latin typeface="Arial" panose="020B0604020202020204" pitchFamily="34" charset="0"/>
                <a:cs typeface="Arial" panose="020B0604020202020204" pitchFamily="34" charset="0"/>
              </a:rPr>
              <a:t>COCAINA</a:t>
            </a:r>
            <a:r>
              <a:rPr lang="es-AR" sz="1500" dirty="0">
                <a:latin typeface="Arial" panose="020B0604020202020204" pitchFamily="34" charset="0"/>
                <a:cs typeface="Arial" panose="020B0604020202020204" pitchFamily="34" charset="0"/>
              </a:rPr>
              <a:t> AÑO 2023.  </a:t>
            </a:r>
          </a:p>
          <a:p>
            <a:pPr algn="just">
              <a:lnSpc>
                <a:spcPct val="150000"/>
              </a:lnSpc>
            </a:pPr>
            <a:r>
              <a:rPr lang="es-AR" sz="1500" b="1" dirty="0">
                <a:latin typeface="Arial" panose="020B0604020202020204" pitchFamily="34" charset="0"/>
                <a:cs typeface="Arial" panose="020B0604020202020204" pitchFamily="34" charset="0"/>
              </a:rPr>
              <a:t>PROVINCIA DE SANTA FE: MARIHUANA</a:t>
            </a:r>
            <a:r>
              <a:rPr lang="es-AR" sz="1500" dirty="0">
                <a:latin typeface="Arial" panose="020B0604020202020204" pitchFamily="34" charset="0"/>
                <a:cs typeface="Arial" panose="020B0604020202020204" pitchFamily="34" charset="0"/>
              </a:rPr>
              <a:t> AÑO 2010: 2,4  / </a:t>
            </a:r>
            <a:r>
              <a:rPr lang="es-AR" sz="1500" b="1" dirty="0">
                <a:latin typeface="Arial" panose="020B0604020202020204" pitchFamily="34" charset="0"/>
                <a:cs typeface="Arial" panose="020B0604020202020204" pitchFamily="34" charset="0"/>
              </a:rPr>
              <a:t>MARIHUANA</a:t>
            </a:r>
            <a:r>
              <a:rPr lang="es-AR" sz="1500" dirty="0">
                <a:latin typeface="Arial" panose="020B0604020202020204" pitchFamily="34" charset="0"/>
                <a:cs typeface="Arial" panose="020B0604020202020204" pitchFamily="34" charset="0"/>
              </a:rPr>
              <a:t> 2017: 9,6 /// </a:t>
            </a:r>
            <a:r>
              <a:rPr lang="es-AR" sz="1500" b="1" dirty="0">
                <a:latin typeface="Arial" panose="020B0604020202020204" pitchFamily="34" charset="0"/>
                <a:cs typeface="Arial" panose="020B0604020202020204" pitchFamily="34" charset="0"/>
              </a:rPr>
              <a:t>COCAÍNA </a:t>
            </a:r>
            <a:r>
              <a:rPr lang="es-AR" sz="1500" dirty="0">
                <a:latin typeface="Arial" panose="020B0604020202020204" pitchFamily="34" charset="0"/>
                <a:cs typeface="Arial" panose="020B0604020202020204" pitchFamily="34" charset="0"/>
              </a:rPr>
              <a:t>AÑO 2010: 1,1  /  </a:t>
            </a:r>
            <a:r>
              <a:rPr lang="es-AR" sz="1500" b="1" dirty="0">
                <a:latin typeface="Arial" panose="020B0604020202020204" pitchFamily="34" charset="0"/>
                <a:cs typeface="Arial" panose="020B0604020202020204" pitchFamily="34" charset="0"/>
              </a:rPr>
              <a:t>COCAINA</a:t>
            </a:r>
            <a:r>
              <a:rPr lang="es-AR" sz="1500" dirty="0">
                <a:latin typeface="Arial" panose="020B0604020202020204" pitchFamily="34" charset="0"/>
                <a:cs typeface="Arial" panose="020B0604020202020204" pitchFamily="34" charset="0"/>
              </a:rPr>
              <a:t> 2017: 1,8.</a:t>
            </a:r>
          </a:p>
          <a:p>
            <a:pPr algn="just">
              <a:lnSpc>
                <a:spcPct val="150000"/>
              </a:lnSpc>
            </a:pPr>
            <a:r>
              <a:rPr kumimoji="0" lang="es-AR" sz="15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ESTA DEMANDA FUE LA QUE EN ROSARIO LLEVÓ A GRUPOS CRIMINALES, DEDICADOS A OTRAS MODALIDADES DELICTIVAS, A INICIARSE EN LA VENTA DE DROGAS COMO MEDIO DE DIVERSIFICACIÓN CRIMINAL, INSTALÁNDOSE PRINCIPALMENTE EN AQUELLOS LUGARES DONDE EL ESTADO NO TIENE ACCESO. </a:t>
            </a:r>
            <a:endParaRPr lang="es-AR" sz="1500" b="1" dirty="0">
              <a:latin typeface="Arial" panose="020B0604020202020204" pitchFamily="34" charset="0"/>
              <a:cs typeface="Arial" panose="020B0604020202020204" pitchFamily="34" charset="0"/>
            </a:endParaRPr>
          </a:p>
          <a:p>
            <a:pPr algn="just">
              <a:lnSpc>
                <a:spcPct val="150000"/>
              </a:lnSpc>
            </a:pPr>
            <a:endParaRPr lang="es-AR" sz="1600" b="1" dirty="0">
              <a:latin typeface="Arial" panose="020B0604020202020204" pitchFamily="34" charset="0"/>
              <a:cs typeface="Arial" panose="020B0604020202020204" pitchFamily="34" charset="0"/>
            </a:endParaRPr>
          </a:p>
          <a:p>
            <a:pPr marL="0" indent="0" algn="just">
              <a:buNone/>
            </a:pPr>
            <a:endParaRPr lang="es-AR"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2038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CD12198-1E92-5981-E0B3-252533515B78}"/>
              </a:ext>
            </a:extLst>
          </p:cNvPr>
          <p:cNvSpPr>
            <a:spLocks noGrp="1"/>
          </p:cNvSpPr>
          <p:nvPr>
            <p:ph idx="1"/>
          </p:nvPr>
        </p:nvSpPr>
        <p:spPr>
          <a:xfrm>
            <a:off x="457200" y="908720"/>
            <a:ext cx="8229600" cy="5415880"/>
          </a:xfrm>
        </p:spPr>
        <p:txBody>
          <a:bodyPr>
            <a:normAutofit/>
          </a:bodyPr>
          <a:lstStyle/>
          <a:p>
            <a:pPr marL="0" indent="0" algn="ctr">
              <a:buNone/>
            </a:pPr>
            <a:r>
              <a:rPr lang="es-AR" sz="2000" b="1" dirty="0"/>
              <a:t>Ahora bien, que en la Argentina se consuma más droga explica por qué hay tantos muertos en Rosario?</a:t>
            </a:r>
          </a:p>
          <a:p>
            <a:pPr marL="0" indent="0" algn="ctr">
              <a:buNone/>
            </a:pPr>
            <a:r>
              <a:rPr lang="es-AR" sz="2000" dirty="0"/>
              <a:t>-No, toda vez que otras jurisdicciones de la Argentina poseen similares características en cuanto al consumo y no padecen el espiral de violencia que tiene Rosario.</a:t>
            </a:r>
          </a:p>
          <a:p>
            <a:pPr marL="0" indent="0" algn="ctr">
              <a:buNone/>
            </a:pPr>
            <a:endParaRPr lang="es-MX" sz="2000" dirty="0"/>
          </a:p>
          <a:p>
            <a:pPr marL="0" indent="0" algn="ctr">
              <a:buNone/>
            </a:pPr>
            <a:r>
              <a:rPr lang="es-MX" sz="2000" b="1" dirty="0"/>
              <a:t>Qué sucede en otras localidades?</a:t>
            </a:r>
          </a:p>
          <a:p>
            <a:pPr marL="0" indent="0" algn="ctr">
              <a:buNone/>
            </a:pPr>
            <a:r>
              <a:rPr lang="es-MX" sz="2000" dirty="0"/>
              <a:t>La policía de manera homogénea y vertical interviene en el delito para mantener índices tolerables de violencia (DOBLE PACTO/REGULACIÓN). </a:t>
            </a:r>
            <a:endParaRPr lang="es-AR" sz="2000" dirty="0"/>
          </a:p>
          <a:p>
            <a:pPr marL="0" indent="0" algn="ctr">
              <a:buNone/>
            </a:pPr>
            <a:endParaRPr lang="es-AR" sz="2000" dirty="0"/>
          </a:p>
          <a:p>
            <a:pPr marL="0" indent="0" algn="ctr">
              <a:buNone/>
            </a:pPr>
            <a:r>
              <a:rPr lang="es-AR" sz="2000" b="1" dirty="0"/>
              <a:t>Cuál es la particularidad que tiene la Ciudad?</a:t>
            </a:r>
          </a:p>
          <a:p>
            <a:pPr marL="0" indent="0" algn="ctr">
              <a:buNone/>
            </a:pPr>
            <a:r>
              <a:rPr lang="es-AR" sz="2000" dirty="0"/>
              <a:t>La particularidad de Rosario </a:t>
            </a:r>
            <a:r>
              <a:rPr lang="es-AR" sz="2000" b="1" dirty="0"/>
              <a:t>fue que allí se desató una confrontación más violenta por la caja narco, que fue POTENCIADA por la policía, la que actuó de manera connivente, fragmentada y atomizada frente al delito. </a:t>
            </a:r>
          </a:p>
        </p:txBody>
      </p:sp>
    </p:spTree>
    <p:extLst>
      <p:ext uri="{BB962C8B-B14F-4D97-AF65-F5344CB8AC3E}">
        <p14:creationId xmlns:p14="http://schemas.microsoft.com/office/powerpoint/2010/main" val="4227372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6CEA796-1352-B38A-ADAE-316D2CEC4EB2}"/>
              </a:ext>
            </a:extLst>
          </p:cNvPr>
          <p:cNvSpPr>
            <a:spLocks noGrp="1"/>
          </p:cNvSpPr>
          <p:nvPr>
            <p:ph idx="1"/>
          </p:nvPr>
        </p:nvSpPr>
        <p:spPr>
          <a:xfrm>
            <a:off x="457200" y="548680"/>
            <a:ext cx="8363272" cy="5976664"/>
          </a:xfrm>
        </p:spPr>
        <p:txBody>
          <a:bodyPr>
            <a:normAutofit/>
          </a:bodyPr>
          <a:lstStyle/>
          <a:p>
            <a:pPr marL="0" indent="0" algn="ctr">
              <a:buNone/>
            </a:pPr>
            <a:r>
              <a:rPr lang="es-MX" sz="1800" b="1" dirty="0">
                <a:latin typeface="Arial" panose="020B0604020202020204" pitchFamily="34" charset="0"/>
                <a:cs typeface="Arial" panose="020B0604020202020204" pitchFamily="34" charset="0"/>
              </a:rPr>
              <a:t>QUÉ PASÓ EN ROSARIO? </a:t>
            </a:r>
            <a:endParaRPr lang="es-AR" sz="1800" b="1" dirty="0">
              <a:latin typeface="Arial" panose="020B0604020202020204" pitchFamily="34" charset="0"/>
              <a:cs typeface="Arial" panose="020B0604020202020204" pitchFamily="34" charset="0"/>
            </a:endParaRPr>
          </a:p>
          <a:p>
            <a:pPr algn="just">
              <a:lnSpc>
                <a:spcPct val="150000"/>
              </a:lnSpc>
            </a:pPr>
            <a:r>
              <a:rPr lang="es-AR" sz="1400" dirty="0">
                <a:latin typeface="Arial" panose="020B0604020202020204" pitchFamily="34" charset="0"/>
                <a:cs typeface="Arial" panose="020B0604020202020204" pitchFamily="34" charset="0"/>
              </a:rPr>
              <a:t>GOBIERNO DE </a:t>
            </a:r>
            <a:r>
              <a:rPr lang="es-AR" sz="1400" b="1" dirty="0">
                <a:latin typeface="Arial" panose="020B0604020202020204" pitchFamily="34" charset="0"/>
                <a:cs typeface="Arial" panose="020B0604020202020204" pitchFamily="34" charset="0"/>
              </a:rPr>
              <a:t>HERMES BINNER Y ANTONIO BONFATTI</a:t>
            </a:r>
            <a:r>
              <a:rPr lang="es-AR" sz="1400" dirty="0">
                <a:latin typeface="Arial" panose="020B0604020202020204" pitchFamily="34" charset="0"/>
                <a:cs typeface="Arial" panose="020B0604020202020204" pitchFamily="34" charset="0"/>
              </a:rPr>
              <a:t>, QUIENES PLANTEARON UNA REFORMA INTEGRAL DE LA POLICIA A LOS FINES DE </a:t>
            </a:r>
            <a:r>
              <a:rPr lang="es-AR" sz="1400" b="1" dirty="0">
                <a:latin typeface="Arial" panose="020B0604020202020204" pitchFamily="34" charset="0"/>
                <a:cs typeface="Arial" panose="020B0604020202020204" pitchFamily="34" charset="0"/>
              </a:rPr>
              <a:t>CORTAR LOS VINCULOS ESPURIOS QUE TENIA EL GOBIERNO SALIENTE CON LA FFSS. </a:t>
            </a:r>
          </a:p>
          <a:p>
            <a:pPr algn="just">
              <a:lnSpc>
                <a:spcPct val="150000"/>
              </a:lnSpc>
            </a:pPr>
            <a:r>
              <a:rPr lang="es-AR" sz="1400" dirty="0">
                <a:latin typeface="Arial" panose="020B0604020202020204" pitchFamily="34" charset="0"/>
                <a:cs typeface="Arial" panose="020B0604020202020204" pitchFamily="34" charset="0"/>
              </a:rPr>
              <a:t>LA IDEA ERA DEPURAR LA FUERZA Y PONERLA BAJO LAS CONSIGNAS DE LA SEGURIDAD DEMOCRÁTICA (CONTROL POLÍTICO, TRANSPARENCIA Y DDHH).</a:t>
            </a:r>
          </a:p>
          <a:p>
            <a:pPr algn="just">
              <a:lnSpc>
                <a:spcPct val="150000"/>
              </a:lnSpc>
            </a:pPr>
            <a:r>
              <a:rPr lang="es-AR" sz="1400" dirty="0">
                <a:latin typeface="Arial" panose="020B0604020202020204" pitchFamily="34" charset="0"/>
                <a:cs typeface="Arial" panose="020B0604020202020204" pitchFamily="34" charset="0"/>
              </a:rPr>
              <a:t>LA PRIMERA MEDIDA FUE INTENTAR </a:t>
            </a:r>
            <a:r>
              <a:rPr lang="es-AR" sz="1400" b="1" dirty="0">
                <a:latin typeface="Arial" panose="020B0604020202020204" pitchFamily="34" charset="0"/>
                <a:cs typeface="Arial" panose="020B0604020202020204" pitchFamily="34" charset="0"/>
              </a:rPr>
              <a:t>CORTAR LA CAJA NEGRA </a:t>
            </a:r>
            <a:r>
              <a:rPr lang="es-AR" sz="1400" dirty="0">
                <a:latin typeface="Arial" panose="020B0604020202020204" pitchFamily="34" charset="0"/>
                <a:cs typeface="Arial" panose="020B0604020202020204" pitchFamily="34" charset="0"/>
              </a:rPr>
              <a:t>DE LA CUAL SE NUTRIA HISTÓRICAMENTE LA POLÍTICA A PARTIR DE LA RECAUDACIÓN DE LA POLICÍA EN TERRITORIO (PROSTITUCIÓN, JUEGO CLANDESTINO, ETC.).</a:t>
            </a:r>
          </a:p>
          <a:p>
            <a:pPr algn="just">
              <a:lnSpc>
                <a:spcPct val="150000"/>
              </a:lnSpc>
            </a:pPr>
            <a:r>
              <a:rPr lang="es-AR" sz="1400" b="1" dirty="0">
                <a:latin typeface="Arial" panose="020B0604020202020204" pitchFamily="34" charset="0"/>
                <a:cs typeface="Arial" panose="020B0604020202020204" pitchFamily="34" charset="0"/>
              </a:rPr>
              <a:t>PERO LA PROLIFERACIÓN DE BANDAS DEDICADAS AL NARCOTRÁFICO PRODUJO QUE LAS CAJAS TRADICIONALES QUEDEN CORTAS EN COMPARACIÓN CON LO QUE SE PODÍA RECAUDAR CON EL NEGOCIO NARCO, POR LO QUE LA SUMA DE DINERO ERA DEMASIADO IMPORTANTE.</a:t>
            </a:r>
          </a:p>
          <a:p>
            <a:pPr algn="just">
              <a:lnSpc>
                <a:spcPct val="150000"/>
              </a:lnSpc>
            </a:pPr>
            <a:r>
              <a:rPr lang="es-AR" sz="1400" dirty="0">
                <a:latin typeface="Arial" panose="020B0604020202020204" pitchFamily="34" charset="0"/>
                <a:cs typeface="Arial" panose="020B0604020202020204" pitchFamily="34" charset="0"/>
              </a:rPr>
              <a:t>SIN EMBARGO, </a:t>
            </a:r>
            <a:r>
              <a:rPr lang="es-AR" sz="1400" b="1" dirty="0">
                <a:latin typeface="Arial" panose="020B0604020202020204" pitchFamily="34" charset="0"/>
                <a:cs typeface="Arial" panose="020B0604020202020204" pitchFamily="34" charset="0"/>
              </a:rPr>
              <a:t>LO ÚNICO QUE SE TERMINÓ LOGRANDO FUE QUE ESA CAJA SIGA EXISTIENDO DE MANERA DESCONTROLADA, ANARQUICA, CREANDO VARIOS SATÉLITES DE RECAUDACIÓN</a:t>
            </a:r>
            <a:r>
              <a:rPr lang="es-AR" sz="1400" dirty="0">
                <a:latin typeface="Arial" panose="020B0604020202020204" pitchFamily="34" charset="0"/>
                <a:cs typeface="Arial" panose="020B0604020202020204" pitchFamily="34" charset="0"/>
              </a:rPr>
              <a:t>. </a:t>
            </a:r>
            <a:r>
              <a:rPr lang="es-AR" sz="1400" b="1" dirty="0">
                <a:latin typeface="Arial" panose="020B0604020202020204" pitchFamily="34" charset="0"/>
                <a:cs typeface="Arial" panose="020B0604020202020204" pitchFamily="34" charset="0"/>
              </a:rPr>
              <a:t>POR LO QUE YA NO SE RECAUDABA PIRAMIDALMENTE SINO DE MANERA  ATOMIZADA.</a:t>
            </a:r>
          </a:p>
          <a:p>
            <a:pPr algn="just">
              <a:lnSpc>
                <a:spcPct val="150000"/>
              </a:lnSpc>
            </a:pPr>
            <a:endParaRPr lang="es-AR" sz="1400" dirty="0">
              <a:latin typeface="Arial" panose="020B0604020202020204" pitchFamily="34" charset="0"/>
              <a:cs typeface="Arial" panose="020B0604020202020204" pitchFamily="34" charset="0"/>
            </a:endParaRPr>
          </a:p>
          <a:p>
            <a:pPr algn="just">
              <a:lnSpc>
                <a:spcPct val="150000"/>
              </a:lnSpc>
            </a:pPr>
            <a:endParaRPr lang="es-AR" sz="1400" dirty="0">
              <a:latin typeface="Arial" panose="020B0604020202020204" pitchFamily="34" charset="0"/>
              <a:cs typeface="Arial" panose="020B0604020202020204" pitchFamily="34" charset="0"/>
            </a:endParaRPr>
          </a:p>
          <a:p>
            <a:pPr algn="just">
              <a:lnSpc>
                <a:spcPct val="150000"/>
              </a:lnSpc>
            </a:pPr>
            <a:endParaRPr lang="es-A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2242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96EB299-BDE5-1B47-2E86-6BC42DE4F89F}"/>
              </a:ext>
            </a:extLst>
          </p:cNvPr>
          <p:cNvSpPr>
            <a:spLocks noGrp="1"/>
          </p:cNvSpPr>
          <p:nvPr>
            <p:ph idx="1"/>
          </p:nvPr>
        </p:nvSpPr>
        <p:spPr>
          <a:xfrm>
            <a:off x="457200" y="692696"/>
            <a:ext cx="8229600" cy="5631904"/>
          </a:xfrm>
        </p:spPr>
        <p:txBody>
          <a:bodyPr>
            <a:normAutofit fontScale="77500" lnSpcReduction="20000"/>
          </a:bodyPr>
          <a:lstStyle/>
          <a:p>
            <a:pPr algn="just">
              <a:lnSpc>
                <a:spcPct val="150000"/>
              </a:lnSpc>
            </a:pPr>
            <a:r>
              <a:rPr lang="es-AR" sz="2100" dirty="0">
                <a:latin typeface="Arial" panose="020B0604020202020204" pitchFamily="34" charset="0"/>
                <a:cs typeface="Arial" panose="020B0604020202020204" pitchFamily="34" charset="0"/>
              </a:rPr>
              <a:t>RAZÓN POR LA QUE PODEMOS CONCLUIR QUE </a:t>
            </a:r>
            <a:r>
              <a:rPr lang="es-AR" sz="2100" b="1" dirty="0">
                <a:latin typeface="Arial" panose="020B0604020202020204" pitchFamily="34" charset="0"/>
                <a:cs typeface="Arial" panose="020B0604020202020204" pitchFamily="34" charset="0"/>
              </a:rPr>
              <a:t>LO ÚNICO QUE SE CORTÓ EN ESE MOMENTO FUE EL CONTROL POLÍTICO SOBRE LA DELINCUENCIA QUE GENERABA ESA CAJA</a:t>
            </a:r>
            <a:r>
              <a:rPr lang="es-AR" sz="2100" dirty="0">
                <a:latin typeface="Arial" panose="020B0604020202020204" pitchFamily="34" charset="0"/>
                <a:cs typeface="Arial" panose="020B0604020202020204" pitchFamily="34" charset="0"/>
              </a:rPr>
              <a:t>.</a:t>
            </a:r>
          </a:p>
          <a:p>
            <a:pPr algn="just">
              <a:lnSpc>
                <a:spcPct val="150000"/>
              </a:lnSpc>
            </a:pPr>
            <a:r>
              <a:rPr lang="es-AR" sz="2100" dirty="0">
                <a:latin typeface="Arial" panose="020B0604020202020204" pitchFamily="34" charset="0"/>
                <a:cs typeface="Arial" panose="020B0604020202020204" pitchFamily="34" charset="0"/>
              </a:rPr>
              <a:t>POR LO QUE </a:t>
            </a:r>
            <a:r>
              <a:rPr lang="es-AR" sz="2100" b="1" dirty="0">
                <a:latin typeface="Arial" panose="020B0604020202020204" pitchFamily="34" charset="0"/>
                <a:cs typeface="Arial" panose="020B0604020202020204" pitchFamily="34" charset="0"/>
              </a:rPr>
              <a:t>ESA RECAUDACIÓN YA NO RESPONDIA A UNA REGULACIÓN DEL DELITO BAJO MÁRGENES TOLERABLES SINO A UNA LÓGICA DE RECAUDACIÓN SIN CONTRAPARTIDA</a:t>
            </a:r>
            <a:r>
              <a:rPr lang="es-AR" sz="2100" dirty="0">
                <a:latin typeface="Arial" panose="020B0604020202020204" pitchFamily="34" charset="0"/>
                <a:cs typeface="Arial" panose="020B0604020202020204" pitchFamily="34" charset="0"/>
              </a:rPr>
              <a:t>. (SIN EXIGIR NIVELES DE VIOLENCIA TOLERABLES).</a:t>
            </a:r>
          </a:p>
          <a:p>
            <a:pPr marL="274320" marR="0" lvl="0" indent="-274320" algn="just" defTabSz="914400" rtl="0" eaLnBrk="1" fontAlgn="auto" latinLnBrk="0" hangingPunct="1">
              <a:lnSpc>
                <a:spcPct val="150000"/>
              </a:lnSpc>
              <a:spcBef>
                <a:spcPct val="20000"/>
              </a:spcBef>
              <a:spcAft>
                <a:spcPts val="0"/>
              </a:spcAft>
              <a:buClr>
                <a:srgbClr val="0BD0D9"/>
              </a:buClr>
              <a:buSzPct val="95000"/>
              <a:buFont typeface="Wingdings 2"/>
              <a:buChar char=""/>
              <a:tabLst/>
              <a:defRPr/>
            </a:pPr>
            <a:r>
              <a:rPr kumimoji="0" lang="es-AR" sz="2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ESTA SITUACIÓN PRODUJO QUE LAS </a:t>
            </a:r>
            <a:r>
              <a:rPr kumimoji="0" lang="es-AR" sz="21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DIVISIONES TERRITORIALES DE LA POLICÍA ROSARINA COMENZARAN A RECAUDAR PARA SÍ </a:t>
            </a:r>
            <a:r>
              <a:rPr kumimoji="0" lang="es-AR" sz="2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Y DE A POCO A RESPONDER A LA DISPUTA TERRITORIAL DE LAS BANDAS EN PUGNA.</a:t>
            </a:r>
          </a:p>
          <a:p>
            <a:pPr marL="274320" marR="0" lvl="0" indent="-274320" algn="just" defTabSz="914400" rtl="0" eaLnBrk="1" fontAlgn="auto" latinLnBrk="0" hangingPunct="1">
              <a:lnSpc>
                <a:spcPct val="150000"/>
              </a:lnSpc>
              <a:spcBef>
                <a:spcPct val="20000"/>
              </a:spcBef>
              <a:spcAft>
                <a:spcPts val="0"/>
              </a:spcAft>
              <a:buClr>
                <a:srgbClr val="0BD0D9"/>
              </a:buClr>
              <a:buSzPct val="95000"/>
              <a:buFont typeface="Wingdings 2"/>
              <a:buChar char=""/>
              <a:tabLst/>
              <a:defRPr/>
            </a:pPr>
            <a:r>
              <a:rPr kumimoji="0" lang="es-AR" sz="2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ESTE PROCESO PUEDE SER DEFINIDO COMO </a:t>
            </a:r>
            <a:r>
              <a:rPr kumimoji="0" lang="es-AR" sz="21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PIRAMIDE INVERTIDA.</a:t>
            </a:r>
          </a:p>
          <a:p>
            <a:pPr marL="274320" marR="0" lvl="0" indent="-274320" algn="just" defTabSz="914400" rtl="0" eaLnBrk="1" fontAlgn="auto" latinLnBrk="0" hangingPunct="1">
              <a:lnSpc>
                <a:spcPct val="150000"/>
              </a:lnSpc>
              <a:spcBef>
                <a:spcPct val="20000"/>
              </a:spcBef>
              <a:spcAft>
                <a:spcPts val="0"/>
              </a:spcAft>
              <a:buClr>
                <a:srgbClr val="0BD0D9"/>
              </a:buClr>
              <a:buSzPct val="95000"/>
              <a:buFont typeface="Wingdings 2"/>
              <a:buChar char=""/>
              <a:tabLst/>
              <a:defRPr/>
            </a:pPr>
            <a:r>
              <a:rPr kumimoji="0" lang="es-AR" sz="2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YA PARA 2014, LA TASA DE HD ERA DE 21 C/100 MIL, Y NO ERAN POCAS LAS DENUNCIAS SOBRE ABUSO POLICIAL, PEDIDOS DE COIMAS.</a:t>
            </a:r>
          </a:p>
          <a:p>
            <a:pPr marL="274320" marR="0" lvl="0" indent="-274320" algn="just" defTabSz="914400" rtl="0" eaLnBrk="1" fontAlgn="auto" latinLnBrk="0" hangingPunct="1">
              <a:lnSpc>
                <a:spcPct val="150000"/>
              </a:lnSpc>
              <a:spcBef>
                <a:spcPct val="20000"/>
              </a:spcBef>
              <a:spcAft>
                <a:spcPts val="0"/>
              </a:spcAft>
              <a:buClr>
                <a:srgbClr val="0BD0D9"/>
              </a:buClr>
              <a:buSzPct val="95000"/>
              <a:buFont typeface="Wingdings 2"/>
              <a:buChar char=""/>
              <a:tabLst/>
              <a:defRPr/>
            </a:pPr>
            <a:r>
              <a:rPr kumimoji="0" lang="es-AR" sz="2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CON EL CORRER DEL TIEMPO, </a:t>
            </a:r>
            <a:r>
              <a:rPr kumimoji="0" lang="es-AR" sz="21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ESTO FAVORECIÓ A QUE EN ROSARIO SE GENERE UN ORDEN SOCIAL, VIOLENTO Y CLANDESTINO QUE HASTA HOY SE MANTIENE</a:t>
            </a:r>
            <a:r>
              <a:rPr kumimoji="0" lang="es-AR" sz="2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endParaRPr lang="es-AR" sz="2100" dirty="0">
              <a:latin typeface="Arial" panose="020B0604020202020204" pitchFamily="34" charset="0"/>
              <a:cs typeface="Arial" panose="020B0604020202020204" pitchFamily="34" charset="0"/>
            </a:endParaRPr>
          </a:p>
          <a:p>
            <a:pPr marL="0" indent="0" algn="just">
              <a:lnSpc>
                <a:spcPct val="150000"/>
              </a:lnSpc>
              <a:buNone/>
            </a:pPr>
            <a:endParaRPr lang="es-AR" sz="1600" dirty="0">
              <a:latin typeface="Arial" panose="020B0604020202020204" pitchFamily="34" charset="0"/>
              <a:cs typeface="Arial" panose="020B0604020202020204" pitchFamily="34" charset="0"/>
            </a:endParaRPr>
          </a:p>
          <a:p>
            <a:pPr algn="just">
              <a:lnSpc>
                <a:spcPct val="150000"/>
              </a:lnSpc>
            </a:pPr>
            <a:endParaRPr lang="es-AR"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32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483C623-6F52-0B6C-AF58-DA2D06758DD5}"/>
              </a:ext>
            </a:extLst>
          </p:cNvPr>
          <p:cNvSpPr>
            <a:spLocks noGrp="1"/>
          </p:cNvSpPr>
          <p:nvPr>
            <p:ph idx="1"/>
          </p:nvPr>
        </p:nvSpPr>
        <p:spPr>
          <a:xfrm>
            <a:off x="457200" y="1124744"/>
            <a:ext cx="8229600" cy="5199856"/>
          </a:xfrm>
        </p:spPr>
        <p:txBody>
          <a:bodyPr/>
          <a:lstStyle/>
          <a:p>
            <a:pPr marL="274320" marR="0" lvl="0" indent="-274320" algn="just" defTabSz="914400" rtl="0" eaLnBrk="1" fontAlgn="auto" latinLnBrk="0" hangingPunct="1">
              <a:lnSpc>
                <a:spcPct val="150000"/>
              </a:lnSpc>
              <a:spcBef>
                <a:spcPct val="20000"/>
              </a:spcBef>
              <a:spcAft>
                <a:spcPts val="0"/>
              </a:spcAft>
              <a:buClr>
                <a:srgbClr val="0BD0D9"/>
              </a:buClr>
              <a:buSzPct val="95000"/>
              <a:buFont typeface="Wingdings 2"/>
              <a:buChar char=""/>
              <a:tabLst/>
              <a:defRPr/>
            </a:pPr>
            <a:r>
              <a:rPr kumimoji="0" lang="es-AR"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ESTA SITUACIÓN PRODUJO QUE LAS </a:t>
            </a:r>
            <a:r>
              <a:rPr kumimoji="0" lang="es-AR"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DIVISIONES TERRITORIALES DE LA POLICÍA ROSARINA COMENZARAN A RECAUDAR PARA SÍ </a:t>
            </a:r>
            <a:r>
              <a:rPr kumimoji="0" lang="es-AR"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Y DE A POCO A RESPONDER A LA DISPUTA TERRITORIAL DE LAS BANDAS EN PUGNA.</a:t>
            </a:r>
          </a:p>
          <a:p>
            <a:pPr marL="274320" marR="0" lvl="0" indent="-274320" algn="just" defTabSz="914400" rtl="0" eaLnBrk="1" fontAlgn="auto" latinLnBrk="0" hangingPunct="1">
              <a:lnSpc>
                <a:spcPct val="150000"/>
              </a:lnSpc>
              <a:spcBef>
                <a:spcPct val="20000"/>
              </a:spcBef>
              <a:spcAft>
                <a:spcPts val="0"/>
              </a:spcAft>
              <a:buClr>
                <a:srgbClr val="0BD0D9"/>
              </a:buClr>
              <a:buSzPct val="95000"/>
              <a:buFont typeface="Wingdings 2"/>
              <a:buChar char=""/>
              <a:tabLst/>
              <a:defRPr/>
            </a:pPr>
            <a:r>
              <a:rPr lang="es-AR" sz="1600" dirty="0">
                <a:latin typeface="Arial" panose="020B0604020202020204" pitchFamily="34" charset="0"/>
                <a:cs typeface="Arial" panose="020B0604020202020204" pitchFamily="34" charset="0"/>
              </a:rPr>
              <a:t>ESTE PROCESO PUEDE SER DEFINIDO COMO </a:t>
            </a:r>
            <a:r>
              <a:rPr lang="es-AR" sz="1600" b="1" dirty="0">
                <a:latin typeface="Arial" panose="020B0604020202020204" pitchFamily="34" charset="0"/>
                <a:cs typeface="Arial" panose="020B0604020202020204" pitchFamily="34" charset="0"/>
              </a:rPr>
              <a:t>PIRAMIDE INVERTIDA.</a:t>
            </a:r>
          </a:p>
          <a:p>
            <a:pPr marL="274320" marR="0" lvl="0" indent="-274320" algn="just" defTabSz="914400" rtl="0" eaLnBrk="1" fontAlgn="auto" latinLnBrk="0" hangingPunct="1">
              <a:lnSpc>
                <a:spcPct val="150000"/>
              </a:lnSpc>
              <a:spcBef>
                <a:spcPct val="20000"/>
              </a:spcBef>
              <a:spcAft>
                <a:spcPts val="0"/>
              </a:spcAft>
              <a:buClr>
                <a:srgbClr val="0BD0D9"/>
              </a:buClr>
              <a:buSzPct val="95000"/>
              <a:buFont typeface="Wingdings 2"/>
              <a:buChar char=""/>
              <a:tabLst/>
              <a:defRPr/>
            </a:pPr>
            <a:r>
              <a:rPr kumimoji="0" lang="es-AR"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YA PARA 2014, LA TASA DE HD ERA DE 21 </a:t>
            </a:r>
            <a:r>
              <a:rPr lang="es-AR" sz="1600" dirty="0">
                <a:solidFill>
                  <a:prstClr val="black"/>
                </a:solidFill>
                <a:latin typeface="Arial" panose="020B0604020202020204" pitchFamily="34" charset="0"/>
                <a:cs typeface="Arial" panose="020B0604020202020204" pitchFamily="34" charset="0"/>
              </a:rPr>
              <a:t>C/100 MIL, Y NO ERAN POCAS LAS DENUNCIAS SOBRE ABUSO POLICIAL, PEDIDOS DE COIMAS.</a:t>
            </a:r>
          </a:p>
          <a:p>
            <a:pPr marL="274320" marR="0" lvl="0" indent="-274320" algn="just" defTabSz="914400" rtl="0" eaLnBrk="1" fontAlgn="auto" latinLnBrk="0" hangingPunct="1">
              <a:lnSpc>
                <a:spcPct val="150000"/>
              </a:lnSpc>
              <a:spcBef>
                <a:spcPct val="20000"/>
              </a:spcBef>
              <a:spcAft>
                <a:spcPts val="0"/>
              </a:spcAft>
              <a:buClr>
                <a:srgbClr val="0BD0D9"/>
              </a:buClr>
              <a:buSzPct val="95000"/>
              <a:buFont typeface="Wingdings 2"/>
              <a:buChar char=""/>
              <a:tabLst/>
              <a:defRPr/>
            </a:pPr>
            <a:r>
              <a:rPr lang="es-AR" sz="1600" dirty="0">
                <a:solidFill>
                  <a:prstClr val="black"/>
                </a:solidFill>
                <a:latin typeface="Arial" panose="020B0604020202020204" pitchFamily="34" charset="0"/>
                <a:cs typeface="Arial" panose="020B0604020202020204" pitchFamily="34" charset="0"/>
              </a:rPr>
              <a:t>CON EL CORRER DEL TIEMPO, </a:t>
            </a:r>
            <a:r>
              <a:rPr lang="es-AR" sz="1600" b="1" dirty="0">
                <a:solidFill>
                  <a:prstClr val="black"/>
                </a:solidFill>
                <a:latin typeface="Arial" panose="020B0604020202020204" pitchFamily="34" charset="0"/>
                <a:cs typeface="Arial" panose="020B0604020202020204" pitchFamily="34" charset="0"/>
              </a:rPr>
              <a:t>ESTO FAVORECIÓ A QUE EN ROSARIO SE GENERE UN ORDEN SOCIAL, VIOLENTO Y CLANDESTINO QUE HASTA HOY SE MANTIENE</a:t>
            </a:r>
            <a:r>
              <a:rPr lang="es-AR" sz="1600" dirty="0">
                <a:solidFill>
                  <a:prstClr val="black"/>
                </a:solidFill>
                <a:latin typeface="Arial" panose="020B0604020202020204" pitchFamily="34" charset="0"/>
                <a:cs typeface="Arial" panose="020B0604020202020204" pitchFamily="34" charset="0"/>
              </a:rPr>
              <a:t>. </a:t>
            </a:r>
            <a:endParaRPr kumimoji="0" lang="es-AR"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endParaRPr lang="es-AR" dirty="0"/>
          </a:p>
        </p:txBody>
      </p:sp>
    </p:spTree>
    <p:extLst>
      <p:ext uri="{BB962C8B-B14F-4D97-AF65-F5344CB8AC3E}">
        <p14:creationId xmlns:p14="http://schemas.microsoft.com/office/powerpoint/2010/main" val="39105634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FC2B10F-39AD-0F65-B719-775446F082C5}"/>
              </a:ext>
            </a:extLst>
          </p:cNvPr>
          <p:cNvSpPr>
            <a:spLocks noGrp="1"/>
          </p:cNvSpPr>
          <p:nvPr>
            <p:ph idx="1"/>
          </p:nvPr>
        </p:nvSpPr>
        <p:spPr>
          <a:xfrm>
            <a:off x="457200" y="548680"/>
            <a:ext cx="8229600" cy="5775920"/>
          </a:xfrm>
        </p:spPr>
        <p:txBody>
          <a:bodyPr>
            <a:normAutofit/>
          </a:bodyPr>
          <a:lstStyle/>
          <a:p>
            <a:pPr marL="0" indent="0" algn="ctr">
              <a:buNone/>
            </a:pPr>
            <a:r>
              <a:rPr lang="es-AR" sz="2400" b="1" dirty="0">
                <a:latin typeface="Arial" panose="020B0604020202020204" pitchFamily="34" charset="0"/>
                <a:cs typeface="Arial" panose="020B0604020202020204" pitchFamily="34" charset="0"/>
              </a:rPr>
              <a:t>ORDEN SOCIAL, VIOLENTO Y CLANDESTINO</a:t>
            </a:r>
          </a:p>
          <a:p>
            <a:pPr marL="0" indent="0" algn="just">
              <a:buNone/>
            </a:pPr>
            <a:endParaRPr lang="es-AR" sz="1600" b="1" dirty="0">
              <a:latin typeface="Arial" panose="020B0604020202020204" pitchFamily="34" charset="0"/>
              <a:cs typeface="Arial" panose="020B0604020202020204" pitchFamily="34" charset="0"/>
            </a:endParaRPr>
          </a:p>
          <a:p>
            <a:pPr marL="0" indent="0" algn="just">
              <a:buNone/>
            </a:pPr>
            <a:r>
              <a:rPr lang="es-AR" sz="1600" b="1" dirty="0">
                <a:latin typeface="Arial" panose="020B0604020202020204" pitchFamily="34" charset="0"/>
                <a:cs typeface="Arial" panose="020B0604020202020204" pitchFamily="34" charset="0"/>
              </a:rPr>
              <a:t>COEXISTENCIA DE VARIOS ELEMENTOS: </a:t>
            </a:r>
          </a:p>
          <a:p>
            <a:pPr marL="342900" indent="-342900" algn="just">
              <a:lnSpc>
                <a:spcPct val="150000"/>
              </a:lnSpc>
              <a:buAutoNum type="alphaUcParenR"/>
            </a:pPr>
            <a:r>
              <a:rPr lang="es-AR" sz="1600" dirty="0">
                <a:latin typeface="Arial" panose="020B0604020202020204" pitchFamily="34" charset="0"/>
                <a:cs typeface="Arial" panose="020B0604020202020204" pitchFamily="34" charset="0"/>
              </a:rPr>
              <a:t>PREMINENCIA EN EL USO DE LA FUERZA ILEGÍTIMA PARA RESOLVER CONFLICTOS.</a:t>
            </a:r>
          </a:p>
          <a:p>
            <a:pPr marL="342900" indent="-342900" algn="just">
              <a:lnSpc>
                <a:spcPct val="150000"/>
              </a:lnSpc>
              <a:buAutoNum type="alphaUcParenR"/>
            </a:pPr>
            <a:r>
              <a:rPr lang="es-AR" sz="1600" dirty="0">
                <a:latin typeface="Arial" panose="020B0604020202020204" pitchFamily="34" charset="0"/>
                <a:cs typeface="Arial" panose="020B0604020202020204" pitchFamily="34" charset="0"/>
              </a:rPr>
              <a:t>USO DE LA FUERZA COMO ÚNICO MEDIO DE DISPUTA Y EJERCICIO DE LIDERZGO, </a:t>
            </a:r>
          </a:p>
          <a:p>
            <a:pPr marL="342900" indent="-342900" algn="just">
              <a:lnSpc>
                <a:spcPct val="150000"/>
              </a:lnSpc>
              <a:buAutoNum type="alphaUcParenR"/>
            </a:pPr>
            <a:r>
              <a:rPr lang="es-AR" sz="1600" dirty="0">
                <a:latin typeface="Arial" panose="020B0604020202020204" pitchFamily="34" charset="0"/>
                <a:cs typeface="Arial" panose="020B0604020202020204" pitchFamily="34" charset="0"/>
              </a:rPr>
              <a:t>CONSTRUCCIÓN DE MASCULINIDADES, </a:t>
            </a:r>
          </a:p>
          <a:p>
            <a:pPr marL="342900" indent="-342900" algn="just">
              <a:lnSpc>
                <a:spcPct val="150000"/>
              </a:lnSpc>
              <a:buAutoNum type="alphaUcParenR"/>
            </a:pPr>
            <a:r>
              <a:rPr lang="es-AR" sz="1600" dirty="0">
                <a:latin typeface="Arial" panose="020B0604020202020204" pitchFamily="34" charset="0"/>
                <a:cs typeface="Arial" panose="020B0604020202020204" pitchFamily="34" charset="0"/>
              </a:rPr>
              <a:t>JÓVENES PERMEABLES A LA VIOLENCIA CON ACCESO IRRESTRICTO A LAS ARMAS DE FUEGO, </a:t>
            </a:r>
          </a:p>
          <a:p>
            <a:pPr marL="342900" indent="-342900" algn="just">
              <a:lnSpc>
                <a:spcPct val="150000"/>
              </a:lnSpc>
              <a:buAutoNum type="alphaUcParenR"/>
            </a:pPr>
            <a:r>
              <a:rPr lang="es-AR" sz="1600" dirty="0">
                <a:latin typeface="Arial" panose="020B0604020202020204" pitchFamily="34" charset="0"/>
                <a:cs typeface="Arial" panose="020B0604020202020204" pitchFamily="34" charset="0"/>
              </a:rPr>
              <a:t>FALTA DE ACTORES CON CAPACIDAD DE REGULAR LA VENTA SIN VIOLENCIA.</a:t>
            </a:r>
          </a:p>
          <a:p>
            <a:pPr marL="342900" indent="-342900" algn="just">
              <a:lnSpc>
                <a:spcPct val="150000"/>
              </a:lnSpc>
              <a:buAutoNum type="alphaUcParenR"/>
            </a:pPr>
            <a:r>
              <a:rPr lang="es-AR" sz="1600" dirty="0">
                <a:latin typeface="Arial" panose="020B0604020202020204" pitchFamily="34" charset="0"/>
                <a:cs typeface="Arial" panose="020B0604020202020204" pitchFamily="34" charset="0"/>
              </a:rPr>
              <a:t>LA CREACIÓN DE UN ORDEN SOCIAL Y ECONÓMICO QUE RECEPTA LAS GANANCIAS DE LO ILÍCITO COMO MOTOR IMPORTANTE DE LA ECONOMÍA. </a:t>
            </a:r>
          </a:p>
          <a:p>
            <a:pPr marL="0" indent="0" algn="just">
              <a:buNone/>
            </a:pPr>
            <a:endParaRPr lang="es-AR" sz="1600" b="1" dirty="0">
              <a:latin typeface="Arial" panose="020B0604020202020204" pitchFamily="34" charset="0"/>
              <a:cs typeface="Arial" panose="020B0604020202020204" pitchFamily="34" charset="0"/>
            </a:endParaRPr>
          </a:p>
          <a:p>
            <a:pPr marL="0" indent="0" algn="just">
              <a:buNone/>
            </a:pPr>
            <a:endParaRPr lang="es-AR"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4400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67545" y="2276872"/>
            <a:ext cx="8280920" cy="3849291"/>
          </a:xfrm>
        </p:spPr>
        <p:txBody>
          <a:bodyPr>
            <a:normAutofit/>
          </a:bodyPr>
          <a:lstStyle/>
          <a:p>
            <a:pPr marL="0" indent="0">
              <a:buNone/>
            </a:pPr>
            <a:r>
              <a:rPr lang="es-ES" sz="3000" dirty="0">
                <a:latin typeface="Agency FB" panose="020B0503020202020204" pitchFamily="34" charset="0"/>
              </a:rPr>
              <a:t>1) Distribución inequitativa de la violencia, principalmente la violencia letal.</a:t>
            </a:r>
          </a:p>
          <a:p>
            <a:pPr marL="0" indent="0">
              <a:buNone/>
            </a:pPr>
            <a:endParaRPr lang="es-ES" sz="1600" dirty="0">
              <a:latin typeface="Agency FB" panose="020B0503020202020204" pitchFamily="34" charset="0"/>
            </a:endParaRPr>
          </a:p>
          <a:p>
            <a:pPr marL="0" indent="0">
              <a:buNone/>
            </a:pPr>
            <a:r>
              <a:rPr lang="es-ES" sz="3000" dirty="0">
                <a:latin typeface="Agency FB" panose="020B0503020202020204" pitchFamily="34" charset="0"/>
              </a:rPr>
              <a:t>2) Limitación jurisdiccional del poder judicial porteño para resolver la criminalidad local más relevante.</a:t>
            </a:r>
          </a:p>
          <a:p>
            <a:endParaRPr lang="es-ES" dirty="0"/>
          </a:p>
        </p:txBody>
      </p:sp>
      <p:sp>
        <p:nvSpPr>
          <p:cNvPr id="4" name="3 Título"/>
          <p:cNvSpPr>
            <a:spLocks noGrp="1"/>
          </p:cNvSpPr>
          <p:nvPr>
            <p:ph type="title"/>
          </p:nvPr>
        </p:nvSpPr>
        <p:spPr>
          <a:xfrm>
            <a:off x="457200" y="338328"/>
            <a:ext cx="8229600" cy="1794528"/>
          </a:xfrm>
        </p:spPr>
        <p:txBody>
          <a:bodyPr>
            <a:noAutofit/>
          </a:bodyPr>
          <a:lstStyle/>
          <a:p>
            <a:r>
              <a:rPr lang="es-ES" sz="3600" b="1" dirty="0">
                <a:solidFill>
                  <a:schemeClr val="tx2">
                    <a:lumMod val="75000"/>
                  </a:schemeClr>
                </a:solidFill>
                <a:latin typeface="Agency FB" panose="020B0503020202020204" pitchFamily="34" charset="0"/>
              </a:rPr>
              <a:t>DOS PROBLEMAS MEDULARES EN TÉRMINOS DE SEGURIDAD Y JUSTICIA DE LA CIUDAD DE BUENOS AIRES</a:t>
            </a:r>
          </a:p>
        </p:txBody>
      </p:sp>
    </p:spTree>
    <p:extLst>
      <p:ext uri="{BB962C8B-B14F-4D97-AF65-F5344CB8AC3E}">
        <p14:creationId xmlns:p14="http://schemas.microsoft.com/office/powerpoint/2010/main" val="3696356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nvPr>
        </p:nvGraphicFramePr>
        <p:xfrm>
          <a:off x="539552" y="1700808"/>
          <a:ext cx="8208963" cy="4392488"/>
        </p:xfrm>
        <a:graphic>
          <a:graphicData uri="http://schemas.openxmlformats.org/drawingml/2006/chart">
            <c:chart xmlns:c="http://schemas.openxmlformats.org/drawingml/2006/chart" xmlns:r="http://schemas.openxmlformats.org/officeDocument/2006/relationships" r:id="rId2"/>
          </a:graphicData>
        </a:graphic>
      </p:graphicFrame>
      <p:sp>
        <p:nvSpPr>
          <p:cNvPr id="4" name="3 Título"/>
          <p:cNvSpPr>
            <a:spLocks noGrp="1"/>
          </p:cNvSpPr>
          <p:nvPr>
            <p:ph type="title"/>
          </p:nvPr>
        </p:nvSpPr>
        <p:spPr>
          <a:xfrm>
            <a:off x="251520" y="116632"/>
            <a:ext cx="8568952" cy="1368152"/>
          </a:xfrm>
        </p:spPr>
        <p:txBody>
          <a:bodyPr>
            <a:noAutofit/>
          </a:bodyPr>
          <a:lstStyle/>
          <a:p>
            <a:r>
              <a:rPr lang="es-ES" sz="5400" b="1" dirty="0">
                <a:solidFill>
                  <a:schemeClr val="tx2">
                    <a:lumMod val="75000"/>
                  </a:schemeClr>
                </a:solidFill>
                <a:latin typeface="Agency FB" panose="020B0503020202020204" pitchFamily="34" charset="0"/>
              </a:rPr>
              <a:t>Tasa H/D 2016-2021 </a:t>
            </a:r>
          </a:p>
        </p:txBody>
      </p:sp>
    </p:spTree>
    <p:extLst>
      <p:ext uri="{BB962C8B-B14F-4D97-AF65-F5344CB8AC3E}">
        <p14:creationId xmlns:p14="http://schemas.microsoft.com/office/powerpoint/2010/main" val="23937724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Gráfico"/>
          <p:cNvGraphicFramePr/>
          <p:nvPr/>
        </p:nvGraphicFramePr>
        <p:xfrm>
          <a:off x="1547664" y="1556792"/>
          <a:ext cx="6096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11" name="10 Título"/>
          <p:cNvSpPr>
            <a:spLocks noGrp="1"/>
          </p:cNvSpPr>
          <p:nvPr>
            <p:ph type="title"/>
          </p:nvPr>
        </p:nvSpPr>
        <p:spPr/>
        <p:txBody>
          <a:bodyPr>
            <a:normAutofit/>
          </a:bodyPr>
          <a:lstStyle/>
          <a:p>
            <a:r>
              <a:rPr lang="es-ES" sz="3200" b="1" dirty="0">
                <a:solidFill>
                  <a:schemeClr val="bg1"/>
                </a:solidFill>
              </a:rPr>
              <a:t>COMPARATIVA TASA HOMICIDIOS DOLOSOS CADA 100/HAB. 2018-2020</a:t>
            </a:r>
          </a:p>
        </p:txBody>
      </p:sp>
      <p:sp>
        <p:nvSpPr>
          <p:cNvPr id="3" name="Marcador de contenido 2">
            <a:extLst>
              <a:ext uri="{FF2B5EF4-FFF2-40B4-BE49-F238E27FC236}">
                <a16:creationId xmlns:a16="http://schemas.microsoft.com/office/drawing/2014/main" id="{486F7722-5B66-0385-605F-667F9DA51EBB}"/>
              </a:ext>
            </a:extLst>
          </p:cNvPr>
          <p:cNvSpPr>
            <a:spLocks noGrp="1"/>
          </p:cNvSpPr>
          <p:nvPr>
            <p:ph idx="1"/>
          </p:nvPr>
        </p:nvSpPr>
        <p:spPr/>
        <p:txBody>
          <a:bodyPr/>
          <a:lstStyle/>
          <a:p>
            <a:endParaRPr lang="es-AR"/>
          </a:p>
        </p:txBody>
      </p:sp>
    </p:spTree>
    <p:extLst>
      <p:ext uri="{BB962C8B-B14F-4D97-AF65-F5344CB8AC3E}">
        <p14:creationId xmlns:p14="http://schemas.microsoft.com/office/powerpoint/2010/main" val="42413887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nvPr>
        </p:nvGraphicFramePr>
        <p:xfrm>
          <a:off x="755576" y="1556792"/>
          <a:ext cx="7776864" cy="4176464"/>
        </p:xfrm>
        <a:graphic>
          <a:graphicData uri="http://schemas.openxmlformats.org/drawingml/2006/chart">
            <c:chart xmlns:c="http://schemas.openxmlformats.org/drawingml/2006/chart" xmlns:r="http://schemas.openxmlformats.org/officeDocument/2006/relationships" r:id="rId2"/>
          </a:graphicData>
        </a:graphic>
      </p:graphicFrame>
      <p:sp>
        <p:nvSpPr>
          <p:cNvPr id="4" name="3 Título"/>
          <p:cNvSpPr>
            <a:spLocks noGrp="1"/>
          </p:cNvSpPr>
          <p:nvPr>
            <p:ph type="title"/>
          </p:nvPr>
        </p:nvSpPr>
        <p:spPr/>
        <p:txBody>
          <a:bodyPr/>
          <a:lstStyle/>
          <a:p>
            <a:r>
              <a:rPr lang="es-ES" sz="3200" b="1" dirty="0">
                <a:solidFill>
                  <a:prstClr val="white"/>
                </a:solidFill>
              </a:rPr>
              <a:t>COMPARATIVA TASA HOMICIDIOS DOLOSOS CADA 100/HAB. 2018-2021. </a:t>
            </a:r>
            <a:endParaRPr lang="es-ES" dirty="0"/>
          </a:p>
        </p:txBody>
      </p:sp>
    </p:spTree>
    <p:extLst>
      <p:ext uri="{BB962C8B-B14F-4D97-AF65-F5344CB8AC3E}">
        <p14:creationId xmlns:p14="http://schemas.microsoft.com/office/powerpoint/2010/main" val="3865471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5CB5BA-2244-2927-7E1F-0AE5AE5FE55F}"/>
              </a:ext>
            </a:extLst>
          </p:cNvPr>
          <p:cNvSpPr>
            <a:spLocks noGrp="1"/>
          </p:cNvSpPr>
          <p:nvPr>
            <p:ph type="title"/>
          </p:nvPr>
        </p:nvSpPr>
        <p:spPr>
          <a:xfrm>
            <a:off x="457200" y="533400"/>
            <a:ext cx="8229600" cy="735360"/>
          </a:xfrm>
        </p:spPr>
        <p:txBody>
          <a:bodyPr>
            <a:noAutofit/>
          </a:bodyPr>
          <a:lstStyle/>
          <a:p>
            <a:pPr algn="ctr">
              <a:lnSpc>
                <a:spcPct val="150000"/>
              </a:lnSpc>
            </a:pPr>
            <a:r>
              <a:rPr lang="es-AR" sz="3600" b="1" dirty="0">
                <a:solidFill>
                  <a:schemeClr val="bg1"/>
                </a:solidFill>
                <a:latin typeface="Arial" panose="020B0604020202020204" pitchFamily="34" charset="0"/>
                <a:cs typeface="Arial" panose="020B0604020202020204" pitchFamily="34" charset="0"/>
              </a:rPr>
              <a:t>POR QUÉ ROSARIO?</a:t>
            </a:r>
          </a:p>
        </p:txBody>
      </p:sp>
      <p:sp>
        <p:nvSpPr>
          <p:cNvPr id="3" name="Marcador de contenido 2">
            <a:extLst>
              <a:ext uri="{FF2B5EF4-FFF2-40B4-BE49-F238E27FC236}">
                <a16:creationId xmlns:a16="http://schemas.microsoft.com/office/drawing/2014/main" id="{22F8B0C8-88F5-AFBC-8018-A18C34F9652B}"/>
              </a:ext>
            </a:extLst>
          </p:cNvPr>
          <p:cNvSpPr>
            <a:spLocks noGrp="1"/>
          </p:cNvSpPr>
          <p:nvPr>
            <p:ph idx="1"/>
          </p:nvPr>
        </p:nvSpPr>
        <p:spPr>
          <a:xfrm>
            <a:off x="457200" y="1484784"/>
            <a:ext cx="8229600" cy="4839816"/>
          </a:xfrm>
        </p:spPr>
        <p:txBody>
          <a:bodyPr>
            <a:normAutofit/>
          </a:bodyPr>
          <a:lstStyle/>
          <a:p>
            <a:pPr marL="0" indent="0" algn="ctr">
              <a:buNone/>
            </a:pPr>
            <a:r>
              <a:rPr lang="es-AR" sz="2800" dirty="0">
                <a:latin typeface="Arial" panose="020B0604020202020204" pitchFamily="34" charset="0"/>
                <a:cs typeface="Arial" panose="020B0604020202020204" pitchFamily="34" charset="0"/>
              </a:rPr>
              <a:t>La ciudad de Rosario padece tres problemas </a:t>
            </a:r>
          </a:p>
          <a:p>
            <a:pPr marL="0" indent="0" algn="ctr">
              <a:buNone/>
            </a:pPr>
            <a:r>
              <a:rPr lang="es-AR" sz="2800" dirty="0">
                <a:latin typeface="Arial" panose="020B0604020202020204" pitchFamily="34" charset="0"/>
                <a:cs typeface="Arial" panose="020B0604020202020204" pitchFamily="34" charset="0"/>
              </a:rPr>
              <a:t>medulares:</a:t>
            </a:r>
          </a:p>
          <a:p>
            <a:pPr algn="ctr"/>
            <a:r>
              <a:rPr lang="es-AR" sz="2800" dirty="0">
                <a:latin typeface="Arial" panose="020B0604020202020204" pitchFamily="34" charset="0"/>
                <a:cs typeface="Arial" panose="020B0604020202020204" pitchFamily="34" charset="0"/>
              </a:rPr>
              <a:t>A) Una </a:t>
            </a:r>
            <a:r>
              <a:rPr lang="es-AR" sz="2800" b="1" dirty="0">
                <a:latin typeface="Arial" panose="020B0604020202020204" pitchFamily="34" charset="0"/>
                <a:cs typeface="Arial" panose="020B0604020202020204" pitchFamily="34" charset="0"/>
              </a:rPr>
              <a:t>alta tasa de homicidios dolosos</a:t>
            </a:r>
            <a:r>
              <a:rPr lang="es-AR" sz="2800" dirty="0">
                <a:latin typeface="Arial" panose="020B0604020202020204" pitchFamily="34" charset="0"/>
                <a:cs typeface="Arial" panose="020B0604020202020204" pitchFamily="34" charset="0"/>
              </a:rPr>
              <a:t> sostenida en el tiempo.</a:t>
            </a:r>
          </a:p>
          <a:p>
            <a:pPr algn="ctr"/>
            <a:r>
              <a:rPr lang="es-AR" sz="2800" dirty="0">
                <a:latin typeface="Arial" panose="020B0604020202020204" pitchFamily="34" charset="0"/>
                <a:cs typeface="Arial" panose="020B0604020202020204" pitchFamily="34" charset="0"/>
              </a:rPr>
              <a:t>B) Una </a:t>
            </a:r>
            <a:r>
              <a:rPr lang="es-AR" sz="2800" b="1" dirty="0">
                <a:latin typeface="Arial" panose="020B0604020202020204" pitchFamily="34" charset="0"/>
                <a:cs typeface="Arial" panose="020B0604020202020204" pitchFamily="34" charset="0"/>
              </a:rPr>
              <a:t>distribución equitativa de muertes en todos sus barrios carenciados</a:t>
            </a:r>
            <a:r>
              <a:rPr lang="es-AR" sz="2800" dirty="0">
                <a:latin typeface="Arial" panose="020B0604020202020204" pitchFamily="34" charset="0"/>
                <a:cs typeface="Arial" panose="020B0604020202020204" pitchFamily="34" charset="0"/>
              </a:rPr>
              <a:t>.</a:t>
            </a:r>
          </a:p>
          <a:p>
            <a:pPr algn="ctr"/>
            <a:r>
              <a:rPr lang="es-AR" sz="2800" dirty="0">
                <a:latin typeface="Arial" panose="020B0604020202020204" pitchFamily="34" charset="0"/>
                <a:cs typeface="Arial" panose="020B0604020202020204" pitchFamily="34" charset="0"/>
              </a:rPr>
              <a:t>C) </a:t>
            </a:r>
            <a:r>
              <a:rPr lang="es-AR" sz="2800" b="1" dirty="0">
                <a:latin typeface="Arial" panose="020B0604020202020204" pitchFamily="34" charset="0"/>
                <a:cs typeface="Arial" panose="020B0604020202020204" pitchFamily="34" charset="0"/>
              </a:rPr>
              <a:t>Casi la totalidad </a:t>
            </a:r>
            <a:r>
              <a:rPr lang="es-AR" sz="2800" dirty="0">
                <a:latin typeface="Arial" panose="020B0604020202020204" pitchFamily="34" charset="0"/>
                <a:cs typeface="Arial" panose="020B0604020202020204" pitchFamily="34" charset="0"/>
              </a:rPr>
              <a:t>de las muertes en Rosario guardan relación con la </a:t>
            </a:r>
            <a:r>
              <a:rPr lang="es-AR" sz="2800" b="1" dirty="0">
                <a:latin typeface="Arial" panose="020B0604020202020204" pitchFamily="34" charset="0"/>
                <a:cs typeface="Arial" panose="020B0604020202020204" pitchFamily="34" charset="0"/>
              </a:rPr>
              <a:t>disputa narco</a:t>
            </a:r>
            <a:r>
              <a:rPr lang="es-AR" sz="28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3365138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Gráfico"/>
          <p:cNvGraphicFramePr/>
          <p:nvPr/>
        </p:nvGraphicFramePr>
        <p:xfrm>
          <a:off x="755576" y="1628800"/>
          <a:ext cx="7704856" cy="4120232"/>
        </p:xfrm>
        <a:graphic>
          <a:graphicData uri="http://schemas.openxmlformats.org/drawingml/2006/chart">
            <c:chart xmlns:c="http://schemas.openxmlformats.org/drawingml/2006/chart" xmlns:r="http://schemas.openxmlformats.org/officeDocument/2006/relationships" r:id="rId2"/>
          </a:graphicData>
        </a:graphic>
      </p:graphicFrame>
      <p:sp>
        <p:nvSpPr>
          <p:cNvPr id="11" name="10 Título"/>
          <p:cNvSpPr>
            <a:spLocks noGrp="1"/>
          </p:cNvSpPr>
          <p:nvPr>
            <p:ph type="title"/>
          </p:nvPr>
        </p:nvSpPr>
        <p:spPr/>
        <p:txBody>
          <a:bodyPr>
            <a:normAutofit fontScale="90000"/>
          </a:bodyPr>
          <a:lstStyle/>
          <a:p>
            <a:r>
              <a:rPr lang="es-ES" b="1" dirty="0">
                <a:solidFill>
                  <a:schemeClr val="bg1"/>
                </a:solidFill>
              </a:rPr>
              <a:t>Tasa Homicidios Dolosos Municipios PBA 2018-2021</a:t>
            </a:r>
            <a:endParaRPr lang="es-ES" dirty="0"/>
          </a:p>
        </p:txBody>
      </p:sp>
    </p:spTree>
    <p:extLst>
      <p:ext uri="{BB962C8B-B14F-4D97-AF65-F5344CB8AC3E}">
        <p14:creationId xmlns:p14="http://schemas.microsoft.com/office/powerpoint/2010/main" val="16555762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611560" y="908720"/>
            <a:ext cx="8136903" cy="5400600"/>
          </a:xfrm>
        </p:spPr>
        <p:txBody>
          <a:bodyPr>
            <a:normAutofit/>
          </a:bodyPr>
          <a:lstStyle/>
          <a:p>
            <a:pPr marL="0" indent="0" algn="ctr">
              <a:buNone/>
            </a:pPr>
            <a:r>
              <a:rPr lang="es-ES" sz="5500" b="1" dirty="0">
                <a:latin typeface="Agency FB" panose="020B0503020202020204" pitchFamily="34" charset="0"/>
              </a:rPr>
              <a:t>Cómo se distribuyó territorialmente este bajo índice de homicidios dolosos?</a:t>
            </a:r>
          </a:p>
        </p:txBody>
      </p:sp>
    </p:spTree>
    <p:extLst>
      <p:ext uri="{BB962C8B-B14F-4D97-AF65-F5344CB8AC3E}">
        <p14:creationId xmlns:p14="http://schemas.microsoft.com/office/powerpoint/2010/main" val="39335143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467544" y="908720"/>
            <a:ext cx="8295456" cy="938368"/>
          </a:xfrm>
        </p:spPr>
        <p:txBody>
          <a:bodyPr>
            <a:noAutofit/>
          </a:bodyPr>
          <a:lstStyle/>
          <a:p>
            <a:r>
              <a:rPr lang="es-ES" sz="4000" b="1" dirty="0">
                <a:solidFill>
                  <a:schemeClr val="tx2"/>
                </a:solidFill>
                <a:latin typeface="Agency FB" panose="020B0503020202020204" pitchFamily="34" charset="0"/>
              </a:rPr>
              <a:t>Mapa calor CABA</a:t>
            </a:r>
            <a:br>
              <a:rPr lang="es-ES" sz="4000" b="1" dirty="0">
                <a:solidFill>
                  <a:schemeClr val="tx2"/>
                </a:solidFill>
                <a:latin typeface="Agency FB" panose="020B0503020202020204" pitchFamily="34" charset="0"/>
              </a:rPr>
            </a:br>
            <a:r>
              <a:rPr lang="es-ES" sz="4000" b="1" dirty="0">
                <a:solidFill>
                  <a:schemeClr val="tx2"/>
                </a:solidFill>
                <a:latin typeface="Agency FB" panose="020B0503020202020204" pitchFamily="34" charset="0"/>
              </a:rPr>
              <a:t>Homicidios 2016-2022:</a:t>
            </a:r>
          </a:p>
        </p:txBody>
      </p:sp>
      <p:pic>
        <p:nvPicPr>
          <p:cNvPr id="1026" name="Picture 2"/>
          <p:cNvPicPr>
            <a:picLocks noGrp="1" noChangeAspect="1" noChangeArrowheads="1"/>
          </p:cNvPicPr>
          <p:nvPr>
            <p:ph idx="4294967295"/>
          </p:nvPr>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artisticGlass/>
                    </a14:imgEffect>
                    <a14:imgEffect>
                      <a14:sharpenSoften amount="87000"/>
                    </a14:imgEffect>
                    <a14:imgEffect>
                      <a14:saturation sat="275000"/>
                    </a14:imgEffect>
                    <a14:imgEffect>
                      <a14:brightnessContrast bright="-8000" contrast="89000"/>
                    </a14:imgEffect>
                  </a14:imgLayer>
                </a14:imgProps>
              </a:ext>
              <a:ext uri="{28A0092B-C50C-407E-A947-70E740481C1C}">
                <a14:useLocalDpi xmlns:a14="http://schemas.microsoft.com/office/drawing/2010/main" val="0"/>
              </a:ext>
            </a:extLst>
          </a:blip>
          <a:srcRect/>
          <a:stretch>
            <a:fillRect/>
          </a:stretch>
        </p:blipFill>
        <p:spPr bwMode="auto">
          <a:xfrm>
            <a:off x="251521" y="2348880"/>
            <a:ext cx="8712967" cy="3600400"/>
          </a:xfrm>
          <a:prstGeom prst="rect">
            <a:avLst/>
          </a:prstGeom>
          <a:solidFill>
            <a:schemeClr val="tx2"/>
          </a:solidFill>
          <a:ln w="190500" cap="sq">
            <a:solidFill>
              <a:schemeClr val="tx2">
                <a:lumMod val="40000"/>
                <a:lumOff val="60000"/>
              </a:schemeClr>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extLst>
      <p:ext uri="{BB962C8B-B14F-4D97-AF65-F5344CB8AC3E}">
        <p14:creationId xmlns:p14="http://schemas.microsoft.com/office/powerpoint/2010/main" val="37689012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nvPr>
        </p:nvGraphicFramePr>
        <p:xfrm>
          <a:off x="467544" y="1844823"/>
          <a:ext cx="8352928" cy="4104457"/>
        </p:xfrm>
        <a:graphic>
          <a:graphicData uri="http://schemas.openxmlformats.org/drawingml/2006/chart">
            <c:chart xmlns:c="http://schemas.openxmlformats.org/drawingml/2006/chart" xmlns:r="http://schemas.openxmlformats.org/officeDocument/2006/relationships" r:id="rId2"/>
          </a:graphicData>
        </a:graphic>
      </p:graphicFrame>
      <p:sp>
        <p:nvSpPr>
          <p:cNvPr id="3" name="2 Marcador de pie de página"/>
          <p:cNvSpPr>
            <a:spLocks noGrp="1"/>
          </p:cNvSpPr>
          <p:nvPr>
            <p:ph type="ftr" sz="quarter" idx="11"/>
          </p:nvPr>
        </p:nvSpPr>
        <p:spPr/>
        <p:txBody>
          <a:bodyPr/>
          <a:lstStyle/>
          <a:p>
            <a:pPr lvl="0"/>
            <a:r>
              <a:rPr lang="es-ES" sz="2400" dirty="0">
                <a:solidFill>
                  <a:srgbClr val="073E87"/>
                </a:solidFill>
                <a:latin typeface="Agency FB" panose="020B0503020202020204" pitchFamily="34" charset="0"/>
              </a:rPr>
              <a:t>Observatorio de Política Criminal</a:t>
            </a:r>
          </a:p>
        </p:txBody>
      </p:sp>
      <p:sp>
        <p:nvSpPr>
          <p:cNvPr id="4" name="3 Título"/>
          <p:cNvSpPr>
            <a:spLocks noGrp="1"/>
          </p:cNvSpPr>
          <p:nvPr>
            <p:ph type="title"/>
          </p:nvPr>
        </p:nvSpPr>
        <p:spPr/>
        <p:txBody>
          <a:bodyPr>
            <a:normAutofit/>
          </a:bodyPr>
          <a:lstStyle/>
          <a:p>
            <a:r>
              <a:rPr lang="es-ES" sz="3500" b="1" dirty="0">
                <a:solidFill>
                  <a:schemeClr val="tx2"/>
                </a:solidFill>
                <a:latin typeface="Agency FB" panose="020B0503020202020204" pitchFamily="34" charset="0"/>
              </a:rPr>
              <a:t>Tasa Homicidio Doloso cada 100 mil habitantes por Comuna. CABA 2022:</a:t>
            </a:r>
          </a:p>
        </p:txBody>
      </p:sp>
    </p:spTree>
    <p:extLst>
      <p:ext uri="{BB962C8B-B14F-4D97-AF65-F5344CB8AC3E}">
        <p14:creationId xmlns:p14="http://schemas.microsoft.com/office/powerpoint/2010/main" val="6292346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95536" y="1556792"/>
            <a:ext cx="8496944" cy="4752528"/>
          </a:xfrm>
        </p:spPr>
        <p:txBody>
          <a:bodyPr>
            <a:noAutofit/>
          </a:bodyPr>
          <a:lstStyle/>
          <a:p>
            <a:pPr>
              <a:buFont typeface="Wingdings" panose="05000000000000000000" pitchFamily="2" charset="2"/>
              <a:buChar char="§"/>
            </a:pPr>
            <a:r>
              <a:rPr lang="es-ES" sz="2800" dirty="0">
                <a:latin typeface="Agency FB" panose="020B0503020202020204" pitchFamily="34" charset="0"/>
              </a:rPr>
              <a:t>Durante el período comprendido entre 2016-2022, en la Ciudad de Buenos Aires, 8 de cada 10 homicidios se cometieron en la zona sur.</a:t>
            </a:r>
          </a:p>
          <a:p>
            <a:pPr>
              <a:buFont typeface="Wingdings" panose="05000000000000000000" pitchFamily="2" charset="2"/>
              <a:buChar char="§"/>
            </a:pPr>
            <a:r>
              <a:rPr lang="es-ES" sz="2800" dirty="0">
                <a:latin typeface="Agency FB" panose="020B0503020202020204" pitchFamily="34" charset="0"/>
              </a:rPr>
              <a:t>Casi el 71% de los homicidios ocurridos en las villas de la ciudad, fueron por disputas narco.</a:t>
            </a:r>
          </a:p>
          <a:p>
            <a:pPr>
              <a:buFont typeface="Wingdings" panose="05000000000000000000" pitchFamily="2" charset="2"/>
              <a:buChar char="§"/>
            </a:pPr>
            <a:r>
              <a:rPr lang="es-ES" sz="2800" dirty="0">
                <a:latin typeface="Agency FB" panose="020B0503020202020204" pitchFamily="34" charset="0"/>
              </a:rPr>
              <a:t>Casi el 15% de los homicidios fueron femicidios.</a:t>
            </a:r>
          </a:p>
          <a:p>
            <a:pPr>
              <a:buFont typeface="Wingdings" panose="05000000000000000000" pitchFamily="2" charset="2"/>
              <a:buChar char="§"/>
            </a:pPr>
            <a:r>
              <a:rPr lang="es-ES" sz="2800" dirty="0">
                <a:latin typeface="Agency FB" panose="020B0503020202020204" pitchFamily="34" charset="0"/>
              </a:rPr>
              <a:t>Casi la mitad de los homicidios dolosos registrados en la Ciudad durante 2022 fueron cometidos por un arma de fuego.</a:t>
            </a:r>
          </a:p>
          <a:p>
            <a:pPr>
              <a:buFont typeface="Wingdings" panose="05000000000000000000" pitchFamily="2" charset="2"/>
              <a:buChar char="§"/>
            </a:pPr>
            <a:r>
              <a:rPr lang="es-ES" sz="2800" dirty="0">
                <a:latin typeface="Agency FB" panose="020B0503020202020204" pitchFamily="34" charset="0"/>
              </a:rPr>
              <a:t>Más de la mitad de dichos homicidios fue cometido en la vía pública.</a:t>
            </a:r>
          </a:p>
        </p:txBody>
      </p:sp>
      <p:sp>
        <p:nvSpPr>
          <p:cNvPr id="4" name="3 Título"/>
          <p:cNvSpPr>
            <a:spLocks noGrp="1"/>
          </p:cNvSpPr>
          <p:nvPr>
            <p:ph type="title"/>
          </p:nvPr>
        </p:nvSpPr>
        <p:spPr>
          <a:xfrm>
            <a:off x="457200" y="338328"/>
            <a:ext cx="8229600" cy="1074448"/>
          </a:xfrm>
        </p:spPr>
        <p:txBody>
          <a:bodyPr>
            <a:normAutofit/>
          </a:bodyPr>
          <a:lstStyle/>
          <a:p>
            <a:r>
              <a:rPr lang="es-ES" sz="2800" b="1" dirty="0">
                <a:solidFill>
                  <a:schemeClr val="tx2"/>
                </a:solidFill>
                <a:latin typeface="Agency FB" panose="020B0503020202020204" pitchFamily="34" charset="0"/>
              </a:rPr>
              <a:t>DATOS A TENER EN CUENTA:</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8344" y="5805264"/>
            <a:ext cx="1225550"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160572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539552" y="404664"/>
            <a:ext cx="8496944" cy="6264696"/>
          </a:xfrm>
        </p:spPr>
        <p:txBody>
          <a:bodyPr>
            <a:normAutofit/>
          </a:bodyPr>
          <a:lstStyle/>
          <a:p>
            <a:pPr>
              <a:buFont typeface="Wingdings" panose="05000000000000000000" pitchFamily="2" charset="2"/>
              <a:buChar char="§"/>
            </a:pPr>
            <a:endParaRPr lang="es-ES" sz="2300" dirty="0">
              <a:latin typeface="Agency FB" panose="020B0503020202020204" pitchFamily="34" charset="0"/>
            </a:endParaRPr>
          </a:p>
          <a:p>
            <a:pPr>
              <a:buFont typeface="Wingdings" panose="05000000000000000000" pitchFamily="2" charset="2"/>
              <a:buChar char="§"/>
            </a:pPr>
            <a:r>
              <a:rPr lang="es-ES" sz="2300" dirty="0">
                <a:latin typeface="Agency FB" panose="020B0503020202020204" pitchFamily="34" charset="0"/>
              </a:rPr>
              <a:t>Córdoba (2,3), La Pampa (1,4), San Juan (1,5),  entre otros distritos tienen menor tasa de homicidios dolosos que la CABA.</a:t>
            </a:r>
          </a:p>
          <a:p>
            <a:pPr>
              <a:buFont typeface="Wingdings" panose="05000000000000000000" pitchFamily="2" charset="2"/>
              <a:buChar char="§"/>
            </a:pPr>
            <a:r>
              <a:rPr lang="es-ES" sz="2300" dirty="0">
                <a:latin typeface="Agency FB" panose="020B0503020202020204" pitchFamily="34" charset="0"/>
              </a:rPr>
              <a:t>Después de Neuquén, la CABA es el distrito con mayor tasa de robos en 2022: 1662 casos cada 100 mil. </a:t>
            </a:r>
          </a:p>
          <a:p>
            <a:pPr>
              <a:buFont typeface="Wingdings" panose="05000000000000000000" pitchFamily="2" charset="2"/>
              <a:buChar char="§"/>
            </a:pPr>
            <a:r>
              <a:rPr lang="es-ES" sz="2300" dirty="0">
                <a:latin typeface="Agency FB" panose="020B0503020202020204" pitchFamily="34" charset="0"/>
              </a:rPr>
              <a:t>La CABA después de </a:t>
            </a:r>
            <a:r>
              <a:rPr lang="es-ES" sz="2300" dirty="0" err="1">
                <a:latin typeface="Agency FB" panose="020B0503020202020204" pitchFamily="34" charset="0"/>
              </a:rPr>
              <a:t>Neuquen</a:t>
            </a:r>
            <a:r>
              <a:rPr lang="es-ES" sz="2300" dirty="0">
                <a:latin typeface="Agency FB" panose="020B0503020202020204" pitchFamily="34" charset="0"/>
              </a:rPr>
              <a:t> fue durante 2022 el distrito con mayor tasa de hurtos cada 100 mil habitantes: 1.261 casos. </a:t>
            </a:r>
          </a:p>
          <a:p>
            <a:pPr>
              <a:buFont typeface="Wingdings" panose="05000000000000000000" pitchFamily="2" charset="2"/>
              <a:buChar char="§"/>
            </a:pPr>
            <a:r>
              <a:rPr lang="es-ES" sz="2300" dirty="0">
                <a:latin typeface="Agency FB" panose="020B0503020202020204" pitchFamily="34" charset="0"/>
              </a:rPr>
              <a:t>Para 2023, la Legislatura de la Ciudad presupuestó para gastos en la Seguridad Pública: $ 320 mil millones de pesos.</a:t>
            </a:r>
          </a:p>
          <a:p>
            <a:pPr>
              <a:buFont typeface="Wingdings" panose="05000000000000000000" pitchFamily="2" charset="2"/>
              <a:buChar char="§"/>
            </a:pPr>
            <a:r>
              <a:rPr lang="es-ES" sz="2300" dirty="0">
                <a:latin typeface="Agency FB" panose="020B0503020202020204" pitchFamily="34" charset="0"/>
              </a:rPr>
              <a:t>La Policía de la Ciudad posee 26000 efectivos, de los cuales 22000 patrullan las calles porteñas.</a:t>
            </a:r>
          </a:p>
          <a:p>
            <a:pPr>
              <a:buFont typeface="Wingdings" panose="05000000000000000000" pitchFamily="2" charset="2"/>
              <a:buChar char="§"/>
            </a:pPr>
            <a:r>
              <a:rPr lang="es-ES" sz="2300" dirty="0">
                <a:latin typeface="Agency FB" panose="020B0503020202020204" pitchFamily="34" charset="0"/>
              </a:rPr>
              <a:t>La CABA es el distrito nacional con mayor cantidad de policías cada 100 mil habitantes: 900. </a:t>
            </a:r>
          </a:p>
          <a:p>
            <a:pPr>
              <a:buFont typeface="Wingdings" panose="05000000000000000000" pitchFamily="2" charset="2"/>
              <a:buChar char="§"/>
            </a:pPr>
            <a:r>
              <a:rPr lang="es-ES" sz="2300" dirty="0">
                <a:latin typeface="Agency FB" panose="020B0503020202020204" pitchFamily="34" charset="0"/>
              </a:rPr>
              <a:t>Durante el período comprendido entre 2016-ACTUALIDAD, la CABA fue asistida por el gobierno nacional con el envío de numerarios federales (Entre GNA y PNA) para el patrullaje de los barrios del sur. Esto, sin sumar personal civil de gobierno.</a:t>
            </a:r>
          </a:p>
          <a:p>
            <a:pPr marL="0" indent="0">
              <a:buNone/>
            </a:pPr>
            <a:endParaRPr lang="es-ES" dirty="0">
              <a:latin typeface="Agency FB" panose="020B0503020202020204" pitchFamily="34" charset="0"/>
            </a:endParaRPr>
          </a:p>
          <a:p>
            <a:endParaRPr lang="es-ES" dirty="0">
              <a:latin typeface="Agency FB" panose="020B0503020202020204" pitchFamily="34" charset="0"/>
            </a:endParaRPr>
          </a:p>
        </p:txBody>
      </p:sp>
    </p:spTree>
    <p:extLst>
      <p:ext uri="{BB962C8B-B14F-4D97-AF65-F5344CB8AC3E}">
        <p14:creationId xmlns:p14="http://schemas.microsoft.com/office/powerpoint/2010/main" val="41671412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95536" y="1412776"/>
            <a:ext cx="8424936" cy="4824536"/>
          </a:xfrm>
        </p:spPr>
        <p:txBody>
          <a:bodyPr>
            <a:noAutofit/>
          </a:bodyPr>
          <a:lstStyle/>
          <a:p>
            <a:pPr>
              <a:buFont typeface="Wingdings" panose="05000000000000000000" pitchFamily="2" charset="2"/>
              <a:buChar char="§"/>
            </a:pPr>
            <a:r>
              <a:rPr lang="es-ES" sz="2600" dirty="0">
                <a:latin typeface="Agency FB" panose="020B0503020202020204" pitchFamily="34" charset="0"/>
              </a:rPr>
              <a:t>Desde enero del año 2019, la Ciudad de Buenos Aires adhirió a la ley 26.052.</a:t>
            </a:r>
          </a:p>
          <a:p>
            <a:pPr>
              <a:buFont typeface="Wingdings" panose="05000000000000000000" pitchFamily="2" charset="2"/>
              <a:buChar char="§"/>
            </a:pPr>
            <a:r>
              <a:rPr lang="es-ES" sz="2600" dirty="0">
                <a:latin typeface="Agency FB" panose="020B0503020202020204" pitchFamily="34" charset="0"/>
              </a:rPr>
              <a:t>Dicha adhesión permitió a las Fiscalías y a los Juzgados porteños la persecución y punición de las figuras vulgarmente conocidas como “Tenencia para consumo personal”, “la tenencia simple” y la “comercialización de bajas dosis de estupefacientes”, establecidas en la ley 23.737.</a:t>
            </a:r>
          </a:p>
          <a:p>
            <a:pPr>
              <a:buFont typeface="Wingdings" panose="05000000000000000000" pitchFamily="2" charset="2"/>
              <a:buChar char="§"/>
            </a:pPr>
            <a:r>
              <a:rPr lang="es-ES" sz="2600" dirty="0">
                <a:latin typeface="Agency FB" panose="020B0503020202020204" pitchFamily="34" charset="0"/>
              </a:rPr>
              <a:t> No obstante, si repasamos los indicadores del año 2021, encontramos los siguientes registros: </a:t>
            </a:r>
          </a:p>
        </p:txBody>
      </p:sp>
      <p:sp>
        <p:nvSpPr>
          <p:cNvPr id="4" name="3 Título"/>
          <p:cNvSpPr>
            <a:spLocks noGrp="1"/>
          </p:cNvSpPr>
          <p:nvPr>
            <p:ph type="title"/>
          </p:nvPr>
        </p:nvSpPr>
        <p:spPr>
          <a:xfrm>
            <a:off x="457200" y="548680"/>
            <a:ext cx="8229600" cy="792088"/>
          </a:xfrm>
        </p:spPr>
        <p:txBody>
          <a:bodyPr>
            <a:normAutofit/>
          </a:bodyPr>
          <a:lstStyle/>
          <a:p>
            <a:r>
              <a:rPr lang="es-ES" b="1" dirty="0">
                <a:solidFill>
                  <a:schemeClr val="tx2"/>
                </a:solidFill>
                <a:latin typeface="Agency FB" panose="020B0503020202020204" pitchFamily="34" charset="0"/>
              </a:rPr>
              <a:t>Narcomenudeo</a:t>
            </a:r>
            <a:r>
              <a:rPr lang="es-ES" dirty="0"/>
              <a:t>.</a:t>
            </a:r>
          </a:p>
        </p:txBody>
      </p:sp>
    </p:spTree>
    <p:extLst>
      <p:ext uri="{BB962C8B-B14F-4D97-AF65-F5344CB8AC3E}">
        <p14:creationId xmlns:p14="http://schemas.microsoft.com/office/powerpoint/2010/main" val="13079284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95536" y="980728"/>
            <a:ext cx="8424935" cy="5688632"/>
          </a:xfrm>
        </p:spPr>
        <p:txBody>
          <a:bodyPr>
            <a:noAutofit/>
          </a:bodyPr>
          <a:lstStyle/>
          <a:p>
            <a:pPr>
              <a:buFont typeface="Wingdings" panose="05000000000000000000" pitchFamily="2" charset="2"/>
              <a:buChar char="§"/>
            </a:pPr>
            <a:r>
              <a:rPr lang="es-AR" sz="2800" dirty="0">
                <a:latin typeface="Agency FB" panose="020B0503020202020204" pitchFamily="34" charset="0"/>
              </a:rPr>
              <a:t>Durante 2021, se iniciaron en la ciudad 14.607 legajos por infracción a la ley 23.737, 10.900 fueron por el delito de tenencia para consumo personal, mientras que en el mismo período se abrieron solo 2760 legajos por comercialización de estupefacientes.</a:t>
            </a:r>
          </a:p>
          <a:p>
            <a:pPr algn="just">
              <a:buFont typeface="Wingdings" panose="05000000000000000000" pitchFamily="2" charset="2"/>
              <a:buChar char="§"/>
            </a:pPr>
            <a:r>
              <a:rPr lang="es-ES" sz="2800" dirty="0">
                <a:latin typeface="Agency FB" panose="020B0503020202020204" pitchFamily="34" charset="0"/>
              </a:rPr>
              <a:t>Esto da que un 75% del total de casos por infracción a la ley 23.737, fueron por tenencia para consumo.</a:t>
            </a:r>
          </a:p>
          <a:p>
            <a:pPr algn="just">
              <a:buFont typeface="Wingdings" panose="05000000000000000000" pitchFamily="2" charset="2"/>
              <a:buChar char="§"/>
            </a:pPr>
            <a:r>
              <a:rPr lang="es-ES" sz="2800" dirty="0">
                <a:latin typeface="Agency FB" panose="020B0503020202020204" pitchFamily="34" charset="0"/>
              </a:rPr>
              <a:t>Lo que demuestra un claro sesgo de persecución hacia los consumidores pero que no repercute en la judicialización. </a:t>
            </a:r>
          </a:p>
          <a:p>
            <a:pPr algn="just">
              <a:buFont typeface="Wingdings" panose="05000000000000000000" pitchFamily="2" charset="2"/>
              <a:buChar char="§"/>
            </a:pPr>
            <a:r>
              <a:rPr lang="es-ES" sz="2800" dirty="0">
                <a:latin typeface="Agency FB" panose="020B0503020202020204" pitchFamily="34" charset="0"/>
              </a:rPr>
              <a:t>En 2021, de 14.607 legajos ingresados al MPF, se judicializaron solo 1256.</a:t>
            </a:r>
          </a:p>
        </p:txBody>
      </p:sp>
    </p:spTree>
    <p:extLst>
      <p:ext uri="{BB962C8B-B14F-4D97-AF65-F5344CB8AC3E}">
        <p14:creationId xmlns:p14="http://schemas.microsoft.com/office/powerpoint/2010/main" val="32947301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67544" y="1772816"/>
            <a:ext cx="8352927" cy="4464496"/>
          </a:xfrm>
        </p:spPr>
        <p:txBody>
          <a:bodyPr>
            <a:normAutofit fontScale="92500" lnSpcReduction="20000"/>
          </a:bodyPr>
          <a:lstStyle/>
          <a:p>
            <a:pPr>
              <a:lnSpc>
                <a:spcPct val="150000"/>
              </a:lnSpc>
              <a:buFont typeface="Wingdings" panose="05000000000000000000" pitchFamily="2" charset="2"/>
              <a:buChar char="§"/>
            </a:pPr>
            <a:r>
              <a:rPr lang="es-ES" sz="2600" dirty="0">
                <a:latin typeface="Agency FB" panose="020B0503020202020204" pitchFamily="34" charset="0"/>
              </a:rPr>
              <a:t>En términos operativos, la presión sobre el consumo eleva el costo de la droga, lo que genera más ganancia al vendedor.</a:t>
            </a:r>
          </a:p>
          <a:p>
            <a:pPr>
              <a:lnSpc>
                <a:spcPct val="150000"/>
              </a:lnSpc>
              <a:buFont typeface="Wingdings" panose="05000000000000000000" pitchFamily="2" charset="2"/>
              <a:buChar char="§"/>
            </a:pPr>
            <a:r>
              <a:rPr lang="es-ES" sz="2600" dirty="0">
                <a:latin typeface="Agency FB" panose="020B0503020202020204" pitchFamily="34" charset="0"/>
              </a:rPr>
              <a:t>En un sistema judicial tripartito (Federal, Ordinario, Contravencional) doblegar la persecución al narcomenudeo hace menos efectiva la intervención policial y judicial. </a:t>
            </a:r>
          </a:p>
          <a:p>
            <a:pPr>
              <a:lnSpc>
                <a:spcPct val="150000"/>
              </a:lnSpc>
              <a:buFont typeface="Wingdings" panose="05000000000000000000" pitchFamily="2" charset="2"/>
              <a:buChar char="§"/>
            </a:pPr>
            <a:r>
              <a:rPr lang="es-ES" sz="2600" dirty="0">
                <a:latin typeface="Agency FB" panose="020B0503020202020204" pitchFamily="34" charset="0"/>
              </a:rPr>
              <a:t>Amplio poder discrecional a las FFSS.</a:t>
            </a:r>
          </a:p>
          <a:p>
            <a:pPr>
              <a:lnSpc>
                <a:spcPct val="150000"/>
              </a:lnSpc>
              <a:buFont typeface="Wingdings" panose="05000000000000000000" pitchFamily="2" charset="2"/>
              <a:buChar char="§"/>
            </a:pPr>
            <a:r>
              <a:rPr lang="es-ES" sz="2600" dirty="0">
                <a:latin typeface="Agency FB" panose="020B0503020202020204" pitchFamily="34" charset="0"/>
              </a:rPr>
              <a:t>Casi 7 de 10 legajos iniciados por consumo personal en la CABA se desarrollaron en las comunas 1, 4 y 8</a:t>
            </a:r>
            <a:r>
              <a:rPr lang="es-ES" sz="3200" dirty="0">
                <a:latin typeface="Agency FB" panose="020B0503020202020204" pitchFamily="34" charset="0"/>
              </a:rPr>
              <a:t>.</a:t>
            </a:r>
          </a:p>
          <a:p>
            <a:pPr>
              <a:buFont typeface="Wingdings" panose="05000000000000000000" pitchFamily="2" charset="2"/>
              <a:buChar char="§"/>
            </a:pPr>
            <a:endParaRPr lang="es-ES" sz="3200" dirty="0">
              <a:latin typeface="Agency FB" panose="020B0503020202020204" pitchFamily="34" charset="0"/>
            </a:endParaRPr>
          </a:p>
          <a:p>
            <a:pPr>
              <a:buFont typeface="Wingdings" panose="05000000000000000000" pitchFamily="2" charset="2"/>
              <a:buChar char="§"/>
            </a:pPr>
            <a:endParaRPr lang="es-ES" sz="3200" dirty="0">
              <a:latin typeface="Agency FB" panose="020B0503020202020204" pitchFamily="34" charset="0"/>
            </a:endParaRPr>
          </a:p>
        </p:txBody>
      </p:sp>
      <p:sp>
        <p:nvSpPr>
          <p:cNvPr id="4" name="3 Título"/>
          <p:cNvSpPr>
            <a:spLocks noGrp="1"/>
          </p:cNvSpPr>
          <p:nvPr>
            <p:ph type="title"/>
          </p:nvPr>
        </p:nvSpPr>
        <p:spPr/>
        <p:txBody>
          <a:bodyPr>
            <a:normAutofit/>
          </a:bodyPr>
          <a:lstStyle/>
          <a:p>
            <a:r>
              <a:rPr lang="es-ES" sz="3600" b="1" dirty="0">
                <a:solidFill>
                  <a:schemeClr val="tx2"/>
                </a:solidFill>
                <a:latin typeface="Agency FB" panose="020B0503020202020204" pitchFamily="34" charset="0"/>
              </a:rPr>
              <a:t>Consecuencias de la persecución al consumo personal</a:t>
            </a:r>
          </a:p>
        </p:txBody>
      </p:sp>
    </p:spTree>
    <p:extLst>
      <p:ext uri="{BB962C8B-B14F-4D97-AF65-F5344CB8AC3E}">
        <p14:creationId xmlns:p14="http://schemas.microsoft.com/office/powerpoint/2010/main" val="370797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2D8AA5-B25F-5818-F065-5F69C38F2309}"/>
              </a:ext>
            </a:extLst>
          </p:cNvPr>
          <p:cNvSpPr>
            <a:spLocks noGrp="1"/>
          </p:cNvSpPr>
          <p:nvPr>
            <p:ph type="title"/>
          </p:nvPr>
        </p:nvSpPr>
        <p:spPr>
          <a:xfrm>
            <a:off x="457200" y="704088"/>
            <a:ext cx="8229600" cy="564672"/>
          </a:xfrm>
        </p:spPr>
        <p:txBody>
          <a:bodyPr>
            <a:normAutofit fontScale="90000"/>
          </a:bodyPr>
          <a:lstStyle/>
          <a:p>
            <a:pPr algn="ctr"/>
            <a:r>
              <a:rPr lang="es-AR" sz="3600" b="1" dirty="0">
                <a:solidFill>
                  <a:schemeClr val="tx1"/>
                </a:solidFill>
                <a:latin typeface="Arial" panose="020B0604020202020204" pitchFamily="34" charset="0"/>
                <a:cs typeface="Arial" panose="020B0604020202020204" pitchFamily="34" charset="0"/>
              </a:rPr>
              <a:t>a) Tasa de Homicidios dolosos 2013-2022</a:t>
            </a:r>
          </a:p>
        </p:txBody>
      </p:sp>
      <p:sp>
        <p:nvSpPr>
          <p:cNvPr id="3" name="Marcador de contenido 2">
            <a:extLst>
              <a:ext uri="{FF2B5EF4-FFF2-40B4-BE49-F238E27FC236}">
                <a16:creationId xmlns:a16="http://schemas.microsoft.com/office/drawing/2014/main" id="{336EA28F-2866-2D9D-0F0F-5411FC9EE48B}"/>
              </a:ext>
            </a:extLst>
          </p:cNvPr>
          <p:cNvSpPr>
            <a:spLocks noGrp="1"/>
          </p:cNvSpPr>
          <p:nvPr>
            <p:ph idx="1"/>
          </p:nvPr>
        </p:nvSpPr>
        <p:spPr>
          <a:xfrm>
            <a:off x="457200" y="1556792"/>
            <a:ext cx="8229600" cy="4767808"/>
          </a:xfrm>
        </p:spPr>
        <p:txBody>
          <a:bodyPr>
            <a:normAutofit/>
          </a:bodyPr>
          <a:lstStyle/>
          <a:p>
            <a:r>
              <a:rPr lang="es-AR" sz="2400" dirty="0"/>
              <a:t>2013:  21 homicidios dolosos cada 100 mil habitantes.</a:t>
            </a:r>
          </a:p>
          <a:p>
            <a:r>
              <a:rPr lang="es-AR" sz="2400" dirty="0"/>
              <a:t>2014: 23,3 homicidios dolosos cada 100 mil habitantes.</a:t>
            </a:r>
          </a:p>
          <a:p>
            <a:r>
              <a:rPr lang="es-AR" sz="2400" dirty="0"/>
              <a:t>2015: 18,6 homicidios dolosos cada 100 mil habitantes.</a:t>
            </a:r>
          </a:p>
          <a:p>
            <a:r>
              <a:rPr lang="es-AR" sz="2400" dirty="0"/>
              <a:t>2016: 14,3 homicidios dolosos cada 100 mil habitantes.</a:t>
            </a:r>
          </a:p>
          <a:p>
            <a:r>
              <a:rPr lang="es-AR" sz="2400" dirty="0"/>
              <a:t>2017: 12,9 homicidios dolosos cada 100 mil habitantes.</a:t>
            </a:r>
          </a:p>
          <a:p>
            <a:r>
              <a:rPr lang="es-AR" sz="2400" dirty="0"/>
              <a:t>2018: 15,9 homicidios dolosos cada 100 mil habitantes.</a:t>
            </a:r>
          </a:p>
          <a:p>
            <a:r>
              <a:rPr lang="es-AR" sz="2400" dirty="0"/>
              <a:t>2019: 13 homicidios dolosos cada 100 mil habitantes.</a:t>
            </a:r>
          </a:p>
          <a:p>
            <a:r>
              <a:rPr lang="es-AR" sz="2400" dirty="0"/>
              <a:t>2020: 16,4 homicidios dolosos cada 100 mil habitantes.</a:t>
            </a:r>
          </a:p>
          <a:p>
            <a:r>
              <a:rPr lang="es-AR" sz="2400" dirty="0"/>
              <a:t>2021: 18 homicidios dolosos cada 100 mil habitantes.</a:t>
            </a:r>
          </a:p>
          <a:p>
            <a:r>
              <a:rPr lang="es-MX" sz="2400" dirty="0"/>
              <a:t>2022: 24 </a:t>
            </a:r>
            <a:r>
              <a:rPr lang="es-AR" sz="2400" dirty="0"/>
              <a:t>homicidios dolosos cada 100 mil habitantes. </a:t>
            </a:r>
          </a:p>
        </p:txBody>
      </p:sp>
    </p:spTree>
    <p:extLst>
      <p:ext uri="{BB962C8B-B14F-4D97-AF65-F5344CB8AC3E}">
        <p14:creationId xmlns:p14="http://schemas.microsoft.com/office/powerpoint/2010/main" val="1917893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F310EDE2-4B20-92FC-E58A-F62D5ECA399C}"/>
              </a:ext>
            </a:extLst>
          </p:cNvPr>
          <p:cNvSpPr>
            <a:spLocks noGrp="1"/>
          </p:cNvSpPr>
          <p:nvPr>
            <p:ph type="title"/>
          </p:nvPr>
        </p:nvSpPr>
        <p:spPr>
          <a:xfrm>
            <a:off x="683568" y="704088"/>
            <a:ext cx="8229600" cy="864096"/>
          </a:xfrm>
        </p:spPr>
        <p:txBody>
          <a:bodyPr>
            <a:noAutofit/>
          </a:bodyPr>
          <a:lstStyle/>
          <a:p>
            <a:pPr algn="ctr"/>
            <a:r>
              <a:rPr lang="es-AR" sz="2000" b="1" dirty="0">
                <a:solidFill>
                  <a:schemeClr val="tx1"/>
                </a:solidFill>
                <a:latin typeface="Arial" panose="020B0604020202020204" pitchFamily="34" charset="0"/>
                <a:cs typeface="Arial" panose="020B0604020202020204" pitchFamily="34" charset="0"/>
              </a:rPr>
              <a:t>ROSARIO CASI SEXTUPLICA LA TASA DE HOMICIDIOS DOLOSOS DE LA ARGENTINA</a:t>
            </a:r>
            <a:r>
              <a:rPr lang="es-AR" sz="2200" dirty="0">
                <a:solidFill>
                  <a:schemeClr val="tx1"/>
                </a:solidFill>
                <a:latin typeface="Arial" panose="020B0604020202020204" pitchFamily="34" charset="0"/>
                <a:cs typeface="Arial" panose="020B0604020202020204" pitchFamily="34" charset="0"/>
              </a:rPr>
              <a:t>.</a:t>
            </a:r>
          </a:p>
        </p:txBody>
      </p:sp>
      <p:graphicFrame>
        <p:nvGraphicFramePr>
          <p:cNvPr id="3" name="2 Gráfico"/>
          <p:cNvGraphicFramePr/>
          <p:nvPr/>
        </p:nvGraphicFramePr>
        <p:xfrm>
          <a:off x="1547664" y="1988840"/>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58464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a:bodyPr>
          <a:lstStyle/>
          <a:p>
            <a:r>
              <a:rPr lang="es-MX" sz="3200" b="1" dirty="0">
                <a:solidFill>
                  <a:schemeClr val="tx1"/>
                </a:solidFill>
              </a:rPr>
              <a:t>Tasa Homicidios dolosos municipios de la Provincia de Buenos Aires</a:t>
            </a:r>
            <a:endParaRPr lang="es-AR" sz="3200" b="1" dirty="0">
              <a:solidFill>
                <a:schemeClr val="tx1"/>
              </a:solidFill>
            </a:endParaRPr>
          </a:p>
        </p:txBody>
      </p:sp>
      <p:pic>
        <p:nvPicPr>
          <p:cNvPr id="5" name="4 Marcador de contenido"/>
          <p:cNvPicPr>
            <a:picLocks noGrp="1"/>
          </p:cNvPicPr>
          <p:nvPr>
            <p:ph idx="1"/>
          </p:nvPr>
        </p:nvPicPr>
        <p:blipFill>
          <a:blip r:embed="rId2">
            <a:duotone>
              <a:schemeClr val="accent1">
                <a:shade val="45000"/>
                <a:satMod val="135000"/>
              </a:schemeClr>
              <a:prstClr val="white"/>
            </a:duotone>
          </a:blip>
          <a:stretch>
            <a:fillRect/>
          </a:stretch>
        </p:blipFill>
        <p:spPr>
          <a:xfrm>
            <a:off x="2333307" y="1935163"/>
            <a:ext cx="4477385" cy="4389437"/>
          </a:xfrm>
          <a:prstGeom prst="rect">
            <a:avLst/>
          </a:prstGeom>
        </p:spPr>
      </p:pic>
    </p:spTree>
    <p:extLst>
      <p:ext uri="{BB962C8B-B14F-4D97-AF65-F5344CB8AC3E}">
        <p14:creationId xmlns:p14="http://schemas.microsoft.com/office/powerpoint/2010/main" val="2763210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ítulo 14">
            <a:extLst>
              <a:ext uri="{FF2B5EF4-FFF2-40B4-BE49-F238E27FC236}">
                <a16:creationId xmlns:a16="http://schemas.microsoft.com/office/drawing/2014/main" id="{12F65E53-9031-53D1-012F-3620E7AD7F18}"/>
              </a:ext>
            </a:extLst>
          </p:cNvPr>
          <p:cNvSpPr>
            <a:spLocks noGrp="1"/>
          </p:cNvSpPr>
          <p:nvPr>
            <p:ph type="title"/>
          </p:nvPr>
        </p:nvSpPr>
        <p:spPr>
          <a:xfrm>
            <a:off x="419100" y="713914"/>
            <a:ext cx="8401372" cy="914886"/>
          </a:xfrm>
        </p:spPr>
        <p:txBody>
          <a:bodyPr anchor="t">
            <a:normAutofit/>
          </a:bodyPr>
          <a:lstStyle/>
          <a:p>
            <a:pPr algn="ctr"/>
            <a:r>
              <a:rPr lang="es-AR" sz="2700" b="1" dirty="0">
                <a:solidFill>
                  <a:schemeClr val="tx1"/>
                </a:solidFill>
                <a:latin typeface="Arial" panose="020B0604020202020204" pitchFamily="34" charset="0"/>
                <a:cs typeface="Arial" panose="020B0604020202020204" pitchFamily="34" charset="0"/>
              </a:rPr>
              <a:t> </a:t>
            </a:r>
            <a:r>
              <a:rPr lang="es-AR" sz="2000" b="1" dirty="0">
                <a:solidFill>
                  <a:schemeClr val="tx1"/>
                </a:solidFill>
                <a:latin typeface="Arial" panose="020B0604020202020204" pitchFamily="34" charset="0"/>
                <a:cs typeface="Arial" panose="020B0604020202020204" pitchFamily="34" charset="0"/>
              </a:rPr>
              <a:t>b) DISTRIBUCIÓN EQUITATIVA DE LA VIOLENCIA EN TODO EL TERRITORIO ROSARINO</a:t>
            </a:r>
            <a:endParaRPr lang="es-AR" sz="2000" dirty="0">
              <a:latin typeface="Arial" panose="020B0604020202020204" pitchFamily="34" charset="0"/>
              <a:cs typeface="Arial" panose="020B0604020202020204" pitchFamily="34" charset="0"/>
            </a:endParaRPr>
          </a:p>
        </p:txBody>
      </p:sp>
      <p:sp>
        <p:nvSpPr>
          <p:cNvPr id="4" name="3 Marcador de texto"/>
          <p:cNvSpPr>
            <a:spLocks noGrp="1"/>
          </p:cNvSpPr>
          <p:nvPr>
            <p:ph type="body" idx="4294967295"/>
          </p:nvPr>
        </p:nvSpPr>
        <p:spPr>
          <a:xfrm>
            <a:off x="251520" y="1628801"/>
            <a:ext cx="4040188" cy="504055"/>
          </a:xfrm>
        </p:spPr>
        <p:txBody>
          <a:bodyPr/>
          <a:lstStyle/>
          <a:p>
            <a:r>
              <a:rPr lang="es-MX" dirty="0">
                <a:solidFill>
                  <a:schemeClr val="tx1"/>
                </a:solidFill>
                <a:latin typeface="Arial" panose="020B0604020202020204" pitchFamily="34" charset="0"/>
                <a:cs typeface="Arial" panose="020B0604020202020204" pitchFamily="34" charset="0"/>
              </a:rPr>
              <a:t>2021</a:t>
            </a:r>
            <a:endParaRPr lang="es-AR" dirty="0">
              <a:solidFill>
                <a:schemeClr val="tx1"/>
              </a:solidFill>
              <a:latin typeface="Arial" panose="020B0604020202020204" pitchFamily="34" charset="0"/>
              <a:cs typeface="Arial" panose="020B0604020202020204" pitchFamily="34" charset="0"/>
            </a:endParaRPr>
          </a:p>
        </p:txBody>
      </p:sp>
      <p:sp>
        <p:nvSpPr>
          <p:cNvPr id="5" name="4 Marcador de texto"/>
          <p:cNvSpPr>
            <a:spLocks noGrp="1"/>
          </p:cNvSpPr>
          <p:nvPr>
            <p:ph type="body" sz="half" idx="4294967295"/>
          </p:nvPr>
        </p:nvSpPr>
        <p:spPr>
          <a:xfrm>
            <a:off x="5102225" y="1628800"/>
            <a:ext cx="4041775" cy="3384376"/>
          </a:xfrm>
        </p:spPr>
        <p:txBody>
          <a:bodyPr/>
          <a:lstStyle/>
          <a:p>
            <a:r>
              <a:rPr lang="es-MX" dirty="0">
                <a:solidFill>
                  <a:schemeClr val="tx1"/>
                </a:solidFill>
                <a:latin typeface="Arial" panose="020B0604020202020204" pitchFamily="34" charset="0"/>
                <a:cs typeface="Arial" panose="020B0604020202020204" pitchFamily="34" charset="0"/>
              </a:rPr>
              <a:t>2022</a:t>
            </a:r>
            <a:endParaRPr lang="es-AR" dirty="0">
              <a:solidFill>
                <a:schemeClr val="tx1"/>
              </a:solidFill>
              <a:latin typeface="Arial" panose="020B0604020202020204" pitchFamily="34" charset="0"/>
              <a:cs typeface="Arial" panose="020B0604020202020204" pitchFamily="34" charset="0"/>
            </a:endParaRPr>
          </a:p>
        </p:txBody>
      </p:sp>
      <p:pic>
        <p:nvPicPr>
          <p:cNvPr id="9" name="Imagen 8">
            <a:extLst>
              <a:ext uri="{FF2B5EF4-FFF2-40B4-BE49-F238E27FC236}">
                <a16:creationId xmlns:a16="http://schemas.microsoft.com/office/drawing/2014/main" id="{4A26F36D-7712-B002-331E-60ECB64BF1C7}"/>
              </a:ext>
            </a:extLst>
          </p:cNvPr>
          <p:cNvPicPr>
            <a:picLocks noChangeAspect="1"/>
          </p:cNvPicPr>
          <p:nvPr/>
        </p:nvPicPr>
        <p:blipFill>
          <a:blip r:embed="rId2">
            <a:extLst>
              <a:ext uri="{BEBA8EAE-BF5A-486C-A8C5-ECC9F3942E4B}">
                <a14:imgProps xmlns:a14="http://schemas.microsoft.com/office/drawing/2010/main">
                  <a14:imgLayer r:embed="rId3">
                    <a14:imgEffect>
                      <a14:colorTemperature colorTemp="4700"/>
                    </a14:imgEffect>
                  </a14:imgLayer>
                </a14:imgProps>
              </a:ext>
            </a:extLst>
          </a:blip>
          <a:stretch>
            <a:fillRect/>
          </a:stretch>
        </p:blipFill>
        <p:spPr>
          <a:xfrm>
            <a:off x="251520" y="2215996"/>
            <a:ext cx="4041776" cy="2708000"/>
          </a:xfrm>
          <a:prstGeom prst="rect">
            <a:avLst/>
          </a:prstGeom>
          <a:ln w="127000" cap="sq">
            <a:solidFill>
              <a:srgbClr val="000000"/>
            </a:solidFill>
            <a:miter lim="800000"/>
          </a:ln>
          <a:effectLst>
            <a:outerShdw blurRad="57150" dist="50800" dir="2700000" algn="tl" rotWithShape="0">
              <a:srgbClr val="000000">
                <a:alpha val="40000"/>
              </a:srgbClr>
            </a:outerShdw>
          </a:effectLst>
        </p:spPr>
      </p:pic>
      <p:pic>
        <p:nvPicPr>
          <p:cNvPr id="7" name="6 Imagen"/>
          <p:cNvPicPr/>
          <p:nvPr/>
        </p:nvPicPr>
        <p:blipFill>
          <a:blip r:embed="rId4">
            <a:duotone>
              <a:prstClr val="black"/>
              <a:schemeClr val="accent1">
                <a:tint val="45000"/>
                <a:satMod val="400000"/>
              </a:schemeClr>
            </a:duotone>
          </a:blip>
          <a:stretch>
            <a:fillRect/>
          </a:stretch>
        </p:blipFill>
        <p:spPr>
          <a:xfrm>
            <a:off x="4860032" y="2289836"/>
            <a:ext cx="3816424" cy="256032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3127865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8229600" cy="5760640"/>
          </a:xfrm>
        </p:spPr>
        <p:txBody>
          <a:bodyPr>
            <a:normAutofit fontScale="32500" lnSpcReduction="20000"/>
          </a:bodyPr>
          <a:lstStyle/>
          <a:p>
            <a:pPr marL="0" indent="0" algn="ctr">
              <a:buNone/>
            </a:pPr>
            <a:endParaRPr lang="es-AR" sz="6000" b="1" dirty="0">
              <a:latin typeface="Arial" panose="020B0604020202020204" pitchFamily="34" charset="0"/>
              <a:cs typeface="Arial" panose="020B0604020202020204" pitchFamily="34" charset="0"/>
            </a:endParaRPr>
          </a:p>
          <a:p>
            <a:pPr marL="0" indent="0" algn="ctr">
              <a:buNone/>
            </a:pPr>
            <a:r>
              <a:rPr lang="es-AR" sz="6000" b="1" dirty="0">
                <a:latin typeface="Arial" panose="020B0604020202020204" pitchFamily="34" charset="0"/>
                <a:cs typeface="Arial" panose="020B0604020202020204" pitchFamily="34" charset="0"/>
              </a:rPr>
              <a:t>DISTRIBUCIÓN EQUITATIVA DE LA VIOLENCIA EN TODO EL TERRITORIO ROSARINO</a:t>
            </a:r>
          </a:p>
          <a:p>
            <a:pPr marL="0" indent="0" algn="ctr">
              <a:buNone/>
            </a:pPr>
            <a:endParaRPr lang="es-MX" sz="5900" dirty="0">
              <a:latin typeface="Arial" panose="020B0604020202020204" pitchFamily="34" charset="0"/>
              <a:cs typeface="Arial" panose="020B0604020202020204" pitchFamily="34" charset="0"/>
            </a:endParaRPr>
          </a:p>
          <a:p>
            <a:pPr>
              <a:lnSpc>
                <a:spcPct val="150000"/>
              </a:lnSpc>
            </a:pPr>
            <a:r>
              <a:rPr lang="es-MX" sz="7400" b="1" dirty="0">
                <a:latin typeface="Arial" panose="020B0604020202020204" pitchFamily="34" charset="0"/>
                <a:cs typeface="Arial" panose="020B0604020202020204" pitchFamily="34" charset="0"/>
              </a:rPr>
              <a:t>Casi la totalidad se concentraron en los barrios periféricos a la city rosarina</a:t>
            </a:r>
            <a:r>
              <a:rPr lang="es-MX" sz="7400" dirty="0">
                <a:latin typeface="Arial" panose="020B0604020202020204" pitchFamily="34" charset="0"/>
                <a:cs typeface="Arial" panose="020B0604020202020204" pitchFamily="34" charset="0"/>
              </a:rPr>
              <a:t>.</a:t>
            </a:r>
          </a:p>
          <a:p>
            <a:pPr>
              <a:lnSpc>
                <a:spcPct val="150000"/>
              </a:lnSpc>
            </a:pPr>
            <a:r>
              <a:rPr lang="es-MX" sz="7400" dirty="0">
                <a:latin typeface="Arial" panose="020B0604020202020204" pitchFamily="34" charset="0"/>
                <a:cs typeface="Arial" panose="020B0604020202020204" pitchFamily="34" charset="0"/>
              </a:rPr>
              <a:t>Barrios </a:t>
            </a:r>
            <a:r>
              <a:rPr lang="es-MX" sz="7400" b="1" dirty="0">
                <a:latin typeface="Arial" panose="020B0604020202020204" pitchFamily="34" charset="0"/>
                <a:cs typeface="Arial" panose="020B0604020202020204" pitchFamily="34" charset="0"/>
              </a:rPr>
              <a:t>periféricos creados</a:t>
            </a:r>
            <a:r>
              <a:rPr lang="es-MX" sz="7400" dirty="0">
                <a:latin typeface="Arial" panose="020B0604020202020204" pitchFamily="34" charset="0"/>
                <a:cs typeface="Arial" panose="020B0604020202020204" pitchFamily="34" charset="0"/>
              </a:rPr>
              <a:t>, en su mayoría,</a:t>
            </a:r>
            <a:r>
              <a:rPr lang="es-MX" sz="7400" b="1" dirty="0">
                <a:latin typeface="Arial" panose="020B0604020202020204" pitchFamily="34" charset="0"/>
                <a:cs typeface="Arial" panose="020B0604020202020204" pitchFamily="34" charset="0"/>
              </a:rPr>
              <a:t> al calor de viejas industrias y frigoríficos que cerraron a finales de los 80´y principios de los 90</a:t>
            </a:r>
            <a:r>
              <a:rPr lang="es-MX" sz="7400" dirty="0">
                <a:latin typeface="Arial" panose="020B0604020202020204" pitchFamily="34" charset="0"/>
                <a:cs typeface="Arial" panose="020B0604020202020204" pitchFamily="34" charset="0"/>
              </a:rPr>
              <a:t>’. </a:t>
            </a:r>
          </a:p>
          <a:p>
            <a:pPr>
              <a:lnSpc>
                <a:spcPct val="150000"/>
              </a:lnSpc>
            </a:pPr>
            <a:r>
              <a:rPr lang="es-MX" sz="7400" dirty="0">
                <a:latin typeface="Arial" panose="020B0604020202020204" pitchFamily="34" charset="0"/>
                <a:cs typeface="Arial" panose="020B0604020202020204" pitchFamily="34" charset="0"/>
              </a:rPr>
              <a:t>Según RENABAP, de </a:t>
            </a:r>
            <a:r>
              <a:rPr lang="es-MX" sz="7400" b="1" dirty="0">
                <a:latin typeface="Arial" panose="020B0604020202020204" pitchFamily="34" charset="0"/>
                <a:cs typeface="Arial" panose="020B0604020202020204" pitchFamily="34" charset="0"/>
              </a:rPr>
              <a:t>112 barrios carenciados relevados en 2017, 79 se crearon en los últimos 40 años</a:t>
            </a:r>
            <a:r>
              <a:rPr lang="es-MX" sz="7400" dirty="0">
                <a:latin typeface="Arial" panose="020B0604020202020204" pitchFamily="34" charset="0"/>
                <a:cs typeface="Arial" panose="020B0604020202020204" pitchFamily="34" charset="0"/>
              </a:rPr>
              <a:t>.</a:t>
            </a:r>
          </a:p>
          <a:p>
            <a:pPr>
              <a:lnSpc>
                <a:spcPct val="150000"/>
              </a:lnSpc>
            </a:pPr>
            <a:r>
              <a:rPr lang="es-MX" sz="7400" dirty="0">
                <a:latin typeface="Arial" panose="020B0604020202020204" pitchFamily="34" charset="0"/>
                <a:cs typeface="Arial" panose="020B0604020202020204" pitchFamily="34" charset="0"/>
              </a:rPr>
              <a:t>No es capital de provincia, sin burocracia.</a:t>
            </a:r>
          </a:p>
          <a:p>
            <a:pPr marL="0" indent="0">
              <a:lnSpc>
                <a:spcPct val="150000"/>
              </a:lnSpc>
              <a:buNone/>
            </a:pPr>
            <a:endParaRPr lang="es-MX" sz="1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0160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64704"/>
            <a:ext cx="8229600" cy="5688632"/>
          </a:xfrm>
        </p:spPr>
        <p:txBody>
          <a:bodyPr>
            <a:normAutofit fontScale="92500"/>
          </a:bodyPr>
          <a:lstStyle/>
          <a:p>
            <a:pPr marL="0" indent="0" algn="ctr">
              <a:lnSpc>
                <a:spcPct val="150000"/>
              </a:lnSpc>
              <a:buNone/>
            </a:pPr>
            <a:endParaRPr lang="es-MX" sz="2400" b="1">
              <a:latin typeface="Arial" panose="020B0604020202020204" pitchFamily="34" charset="0"/>
              <a:cs typeface="Arial" panose="020B0604020202020204" pitchFamily="34" charset="0"/>
            </a:endParaRPr>
          </a:p>
          <a:p>
            <a:pPr marL="0" indent="0" algn="ctr">
              <a:lnSpc>
                <a:spcPct val="150000"/>
              </a:lnSpc>
              <a:buNone/>
            </a:pPr>
            <a:r>
              <a:rPr lang="es-MX" sz="2400" b="1">
                <a:latin typeface="Arial" panose="020B0604020202020204" pitchFamily="34" charset="0"/>
                <a:cs typeface="Arial" panose="020B0604020202020204" pitchFamily="34" charset="0"/>
              </a:rPr>
              <a:t>MUERTES </a:t>
            </a:r>
            <a:r>
              <a:rPr lang="es-MX" sz="2400" b="1" dirty="0">
                <a:latin typeface="Arial" panose="020B0604020202020204" pitchFamily="34" charset="0"/>
                <a:cs typeface="Arial" panose="020B0604020202020204" pitchFamily="34" charset="0"/>
              </a:rPr>
              <a:t>POR DISPUTA NARCO</a:t>
            </a:r>
          </a:p>
          <a:p>
            <a:pPr>
              <a:lnSpc>
                <a:spcPct val="150000"/>
              </a:lnSpc>
            </a:pPr>
            <a:r>
              <a:rPr lang="es-MX" sz="2000" b="1" dirty="0">
                <a:latin typeface="Arial" panose="020B0604020202020204" pitchFamily="34" charset="0"/>
                <a:cs typeface="Arial" panose="020B0604020202020204" pitchFamily="34" charset="0"/>
              </a:rPr>
              <a:t>El mayor porcentaje de los Homicidios Dolosos no están ligados a la criminalidad ordinaria sino al delito complejo, cuestión que dificulta el abordaje por la relación con estructuras estatales</a:t>
            </a:r>
            <a:r>
              <a:rPr lang="es-MX" sz="2000" dirty="0">
                <a:latin typeface="Arial" panose="020B0604020202020204" pitchFamily="34" charset="0"/>
                <a:cs typeface="Arial" panose="020B0604020202020204" pitchFamily="34" charset="0"/>
              </a:rPr>
              <a:t>.</a:t>
            </a:r>
          </a:p>
          <a:p>
            <a:pPr>
              <a:lnSpc>
                <a:spcPct val="150000"/>
              </a:lnSpc>
            </a:pPr>
            <a:r>
              <a:rPr lang="es-MX" sz="2000" dirty="0">
                <a:latin typeface="Arial" panose="020B0604020202020204" pitchFamily="34" charset="0"/>
                <a:cs typeface="Arial" panose="020B0604020202020204" pitchFamily="34" charset="0"/>
              </a:rPr>
              <a:t> </a:t>
            </a:r>
            <a:r>
              <a:rPr lang="es-MX" sz="2000" b="1" dirty="0">
                <a:latin typeface="Arial" panose="020B0604020202020204" pitchFamily="34" charset="0"/>
                <a:cs typeface="Arial" panose="020B0604020202020204" pitchFamily="34" charset="0"/>
              </a:rPr>
              <a:t>El 70% </a:t>
            </a:r>
            <a:r>
              <a:rPr lang="es-MX" sz="2000" dirty="0">
                <a:latin typeface="Arial" panose="020B0604020202020204" pitchFamily="34" charset="0"/>
                <a:cs typeface="Arial" panose="020B0604020202020204" pitchFamily="34" charset="0"/>
              </a:rPr>
              <a:t>de los homicidios dolosos que se cometen en Rosario son producto de rencillas entre bandas dedicadas al narcotráfico.</a:t>
            </a:r>
          </a:p>
          <a:p>
            <a:pPr>
              <a:lnSpc>
                <a:spcPct val="150000"/>
              </a:lnSpc>
            </a:pPr>
            <a:r>
              <a:rPr lang="es-MX" sz="2000" dirty="0">
                <a:latin typeface="Arial" panose="020B0604020202020204" pitchFamily="34" charset="0"/>
                <a:cs typeface="Arial" panose="020B0604020202020204" pitchFamily="34" charset="0"/>
              </a:rPr>
              <a:t>La mayor parte de las muertes se produjo por utilización de </a:t>
            </a:r>
            <a:r>
              <a:rPr lang="es-MX" sz="2000" b="1" dirty="0">
                <a:latin typeface="Arial" panose="020B0604020202020204" pitchFamily="34" charset="0"/>
                <a:cs typeface="Arial" panose="020B0604020202020204" pitchFamily="34" charset="0"/>
              </a:rPr>
              <a:t>armas de fuego</a:t>
            </a:r>
            <a:r>
              <a:rPr lang="es-MX" sz="2000" dirty="0">
                <a:latin typeface="Arial" panose="020B0604020202020204" pitchFamily="34" charset="0"/>
                <a:cs typeface="Arial" panose="020B0604020202020204" pitchFamily="34" charset="0"/>
              </a:rPr>
              <a:t>.</a:t>
            </a:r>
          </a:p>
          <a:p>
            <a:pPr>
              <a:lnSpc>
                <a:spcPct val="150000"/>
              </a:lnSpc>
            </a:pPr>
            <a:r>
              <a:rPr lang="es-MX" sz="2000" dirty="0">
                <a:latin typeface="Arial" panose="020B0604020202020204" pitchFamily="34" charset="0"/>
                <a:cs typeface="Arial" panose="020B0604020202020204" pitchFamily="34" charset="0"/>
              </a:rPr>
              <a:t>La totalidad de las muertes son de </a:t>
            </a:r>
            <a:r>
              <a:rPr lang="es-MX" sz="2000" b="1" dirty="0">
                <a:latin typeface="Arial" panose="020B0604020202020204" pitchFamily="34" charset="0"/>
                <a:cs typeface="Arial" panose="020B0604020202020204" pitchFamily="34" charset="0"/>
              </a:rPr>
              <a:t>varones jóvenes, de entre 15 a 29 años. </a:t>
            </a:r>
          </a:p>
          <a:p>
            <a:pPr>
              <a:lnSpc>
                <a:spcPct val="150000"/>
              </a:lnSpc>
            </a:pPr>
            <a:endParaRPr lang="es-MX" sz="2000" dirty="0">
              <a:latin typeface="Arial" panose="020B0604020202020204" pitchFamily="34" charset="0"/>
              <a:cs typeface="Arial" panose="020B0604020202020204" pitchFamily="34" charset="0"/>
            </a:endParaRPr>
          </a:p>
          <a:p>
            <a:endParaRPr lang="es-A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0548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C7B3760-A23F-8A5D-D473-080035FC3EEB}"/>
              </a:ext>
            </a:extLst>
          </p:cNvPr>
          <p:cNvSpPr>
            <a:spLocks noGrp="1"/>
          </p:cNvSpPr>
          <p:nvPr>
            <p:ph idx="1"/>
          </p:nvPr>
        </p:nvSpPr>
        <p:spPr>
          <a:xfrm>
            <a:off x="457200" y="908720"/>
            <a:ext cx="8229600" cy="5415880"/>
          </a:xfrm>
        </p:spPr>
        <p:txBody>
          <a:bodyPr>
            <a:normAutofit/>
          </a:bodyPr>
          <a:lstStyle/>
          <a:p>
            <a:pPr marL="0" indent="0" algn="ctr">
              <a:buNone/>
            </a:pPr>
            <a:r>
              <a:rPr lang="es-AR" sz="3600" b="1" dirty="0">
                <a:latin typeface="Arial" panose="020B0604020202020204" pitchFamily="34" charset="0"/>
                <a:cs typeface="Arial" panose="020B0604020202020204" pitchFamily="34" charset="0"/>
              </a:rPr>
              <a:t>POR QUÉ ROSARIO </a:t>
            </a:r>
          </a:p>
          <a:p>
            <a:pPr marL="0" indent="0" algn="ctr">
              <a:buNone/>
            </a:pPr>
            <a:r>
              <a:rPr lang="es-AR" sz="3600" b="1" dirty="0">
                <a:latin typeface="Arial" panose="020B0604020202020204" pitchFamily="34" charset="0"/>
                <a:cs typeface="Arial" panose="020B0604020202020204" pitchFamily="34" charset="0"/>
              </a:rPr>
              <a:t>LLEGÓ A ESTA SITUACIÓN?</a:t>
            </a:r>
          </a:p>
          <a:p>
            <a:pPr marL="457200" indent="-457200">
              <a:lnSpc>
                <a:spcPct val="150000"/>
              </a:lnSpc>
              <a:buAutoNum type="alphaLcParenR"/>
            </a:pPr>
            <a:r>
              <a:rPr lang="es-AR" sz="2800" dirty="0">
                <a:latin typeface="Arial" panose="020B0604020202020204" pitchFamily="34" charset="0"/>
                <a:cs typeface="Arial" panose="020B0604020202020204" pitchFamily="34" charset="0"/>
              </a:rPr>
              <a:t>Cambio de paradigma en la comercialización y consumo de drogas.</a:t>
            </a:r>
          </a:p>
          <a:p>
            <a:pPr marL="457200" indent="-457200">
              <a:lnSpc>
                <a:spcPct val="150000"/>
              </a:lnSpc>
              <a:buAutoNum type="alphaLcParenR"/>
            </a:pPr>
            <a:r>
              <a:rPr lang="es-AR" sz="2800" dirty="0">
                <a:latin typeface="Arial" panose="020B0604020202020204" pitchFamily="34" charset="0"/>
                <a:cs typeface="Arial" panose="020B0604020202020204" pitchFamily="34" charset="0"/>
              </a:rPr>
              <a:t>Atomización del poder policial.</a:t>
            </a:r>
          </a:p>
          <a:p>
            <a:pPr marL="457200" indent="-457200">
              <a:lnSpc>
                <a:spcPct val="150000"/>
              </a:lnSpc>
              <a:buAutoNum type="alphaLcParenR"/>
            </a:pPr>
            <a:r>
              <a:rPr lang="es-AR" sz="2800" dirty="0">
                <a:latin typeface="Arial" panose="020B0604020202020204" pitchFamily="34" charset="0"/>
                <a:cs typeface="Arial" panose="020B0604020202020204" pitchFamily="34" charset="0"/>
              </a:rPr>
              <a:t>Orden social violento y clandestino.</a:t>
            </a:r>
          </a:p>
        </p:txBody>
      </p:sp>
    </p:spTree>
    <p:extLst>
      <p:ext uri="{BB962C8B-B14F-4D97-AF65-F5344CB8AC3E}">
        <p14:creationId xmlns:p14="http://schemas.microsoft.com/office/powerpoint/2010/main" val="24401504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e onda">
  <a:themeElements>
    <a:clrScheme name="Forma de onda">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Forma de 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orma de ond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5298</TotalTime>
  <Words>1925</Words>
  <Application>Microsoft Office PowerPoint</Application>
  <PresentationFormat>Presentación en pantalla (4:3)</PresentationFormat>
  <Paragraphs>123</Paragraphs>
  <Slides>28</Slides>
  <Notes>1</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28</vt:i4>
      </vt:variant>
    </vt:vector>
  </HeadingPairs>
  <TitlesOfParts>
    <vt:vector size="36" baseType="lpstr">
      <vt:lpstr>Agency FB</vt:lpstr>
      <vt:lpstr>Arial</vt:lpstr>
      <vt:lpstr>Calibri</vt:lpstr>
      <vt:lpstr>Candara</vt:lpstr>
      <vt:lpstr>Symbol</vt:lpstr>
      <vt:lpstr>Wingdings</vt:lpstr>
      <vt:lpstr>Wingdings 2</vt:lpstr>
      <vt:lpstr>Forma de onda</vt:lpstr>
      <vt:lpstr>MODULO 10  SEGURIDAD Y  POLÌTICA CRIMINAL</vt:lpstr>
      <vt:lpstr>POR QUÉ ROSARIO?</vt:lpstr>
      <vt:lpstr>a) Tasa de Homicidios dolosos 2013-2022</vt:lpstr>
      <vt:lpstr>ROSARIO CASI SEXTUPLICA LA TASA DE HOMICIDIOS DOLOSOS DE LA ARGENTINA.</vt:lpstr>
      <vt:lpstr>Tasa Homicidios dolosos municipios de la Provincia de Buenos Aires</vt:lpstr>
      <vt:lpstr> b) DISTRIBUCIÓN EQUITATIVA DE LA VIOLENCIA EN TODO EL TERRITORIO ROSARINO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DOS PROBLEMAS MEDULARES EN TÉRMINOS DE SEGURIDAD Y JUSTICIA DE LA CIUDAD DE BUENOS AIRES</vt:lpstr>
      <vt:lpstr>Tasa H/D 2016-2021 </vt:lpstr>
      <vt:lpstr>COMPARATIVA TASA HOMICIDIOS DOLOSOS CADA 100/HAB. 2018-2020</vt:lpstr>
      <vt:lpstr>COMPARATIVA TASA HOMICIDIOS DOLOSOS CADA 100/HAB. 2018-2021. </vt:lpstr>
      <vt:lpstr>Tasa Homicidios Dolosos Municipios PBA 2018-2021</vt:lpstr>
      <vt:lpstr>Presentación de PowerPoint</vt:lpstr>
      <vt:lpstr>Mapa calor CABA Homicidios 2016-2022:</vt:lpstr>
      <vt:lpstr>Tasa Homicidio Doloso cada 100 mil habitantes por Comuna. CABA 2022:</vt:lpstr>
      <vt:lpstr>DATOS A TENER EN CUENTA:</vt:lpstr>
      <vt:lpstr>Presentación de PowerPoint</vt:lpstr>
      <vt:lpstr>Narcomenudeo.</vt:lpstr>
      <vt:lpstr>Presentación de PowerPoint</vt:lpstr>
      <vt:lpstr>Consecuencias de la persecución al consumo personal</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CLASE  1</dc:title>
  <dc:creator>Ariel Rodrigo LARROUDE</dc:creator>
  <cp:lastModifiedBy>Ariel Larroude</cp:lastModifiedBy>
  <cp:revision>79</cp:revision>
  <cp:lastPrinted>2021-07-07T20:17:06Z</cp:lastPrinted>
  <dcterms:created xsi:type="dcterms:W3CDTF">2021-05-10T14:36:22Z</dcterms:created>
  <dcterms:modified xsi:type="dcterms:W3CDTF">2023-11-28T20:03:42Z</dcterms:modified>
</cp:coreProperties>
</file>